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a:p>
        </p:txBody>
      </p:sp>
      <p:sp>
        <p:nvSpPr>
          <p:cNvPr id="61" name="Shape 61"/>
          <p:cNvSpPr/>
          <p:nvPr>
            <p:ph type="body" sz="quarter" idx="1"/>
          </p:nvPr>
        </p:nvSpPr>
        <p:spPr>
          <a:prstGeom prst="rect">
            <a:avLst/>
          </a:prstGeom>
        </p:spPr>
        <p:txBody>
          <a:bodyPr/>
          <a:lstStyle>
            <a:lvl1pPr>
              <a:defRPr sz="1700"/>
            </a:lvl1pPr>
          </a:lstStyle>
          <a:p>
            <a:pPr/>
            <a:r>
              <a:t>In this lecture, we will be talking about probabilistic ranking models, which is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defRPr sz="1700"/>
            </a:pPr>
            <a:r>
              <a:t>Because each event is independent, the probability for the sequence to happen is a joint probability which is the product of the probability for each outcome. </a:t>
            </a:r>
          </a:p>
          <a:p>
            <a:pPr>
              <a:defRPr sz="1700"/>
            </a:pPr>
          </a:p>
          <a:p>
            <a:pPr>
              <a:defRPr sz="1700"/>
            </a:pPr>
            <a:r>
              <a:t>As a result, we can estimate a unique value for the parameter alpha such that the probability p(sequence) is maximized, which is exactly the proportion of ups. This estimation process is called a maximum likelihood estimation. </a:t>
            </a:r>
          </a:p>
          <a:p>
            <a:pPr>
              <a:defRPr sz="1700"/>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defRPr sz="1700"/>
            </a:pPr>
            <a:r>
              <a:t>For the coin toss problem, the Bernoulli model is the right choice and it’s hard to think of any other models that works better. </a:t>
            </a:r>
          </a:p>
          <a:p>
            <a:pPr>
              <a:defRPr sz="1700"/>
            </a:pPr>
          </a:p>
          <a:p>
            <a:pPr>
              <a:defRPr sz="1700"/>
            </a:pPr>
            <a:r>
              <a:t>For other problems however, we may need to decide what’s the right stats model. For example, when estimating the weights of a group of mice, it is possible the underlying distribution is normal, or exponential, or even Gamma. Without knowing the exact model. When selecting which model to choose for estimating the probability, an important factor is the difficulty in parameter estimation. We will see more examples later on. </a:t>
            </a:r>
          </a:p>
          <a:p>
            <a:pPr>
              <a:defRPr sz="1700"/>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defRPr sz="1700"/>
            </a:pPr>
            <a:r>
              <a:t>Next let’s review the Bayes’ rules. The chain rule says the join probability of two event A and B to happen is equal to the…</a:t>
            </a:r>
          </a:p>
          <a:p>
            <a:pPr>
              <a:defRPr sz="1700"/>
            </a:pPr>
          </a:p>
          <a:p>
            <a:pPr>
              <a:defRPr sz="1700"/>
            </a:pPr>
            <a:r>
              <a:t>If we divide both side by P(B), we can get the Bayes rule. The bases rule says the conditional probability …</a:t>
            </a:r>
          </a:p>
          <a:p>
            <a:pPr>
              <a:defRPr sz="1700"/>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defRPr sz="1900"/>
            </a:pPr>
            <a:r>
              <a:t>In the next few slides, we will be introducing the probabilitic ranking principle for retrieval models. There are three random variables in information retrieval: the query, the document and the binary value of relevance judgement. For example, we can rank the documents based on the probability for each document to be relevant, conditioned on the query we have observed</a:t>
            </a:r>
          </a:p>
          <a:p>
            <a:pPr>
              <a:defRPr sz="1900"/>
            </a:pPr>
          </a:p>
          <a:p>
            <a:pPr>
              <a:defRPr sz="1900"/>
            </a:pPr>
            <a:r>
              <a:t>In future we will use the following notations: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Shape 262"/>
          <p:cNvSpPr/>
          <p:nvPr>
            <p:ph type="sldImg"/>
          </p:nvPr>
        </p:nvSpPr>
        <p:spPr>
          <a:prstGeom prst="rect">
            <a:avLst/>
          </a:prstGeom>
        </p:spPr>
        <p:txBody>
          <a:bodyPr/>
          <a:lstStyle/>
          <a:p>
            <a:pPr/>
          </a:p>
        </p:txBody>
      </p:sp>
      <p:sp>
        <p:nvSpPr>
          <p:cNvPr id="263" name="Shape 26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defRPr sz="1800"/>
            </a:pPr>
            <a:r>
              <a:t>The probability ranking principle says that we can rank the documents by the probability for observing relevance = 1 given the document and the query. </a:t>
            </a:r>
          </a:p>
          <a:p>
            <a:pPr>
              <a:defRPr sz="1800"/>
            </a:pPr>
          </a:p>
          <a:p>
            <a:pPr>
              <a:defRPr sz="1800"/>
            </a:pPr>
            <a:r>
              <a:t>There is a theorem which says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defRPr sz="1800"/>
            </a:pPr>
            <a:r>
              <a:t>How to estimate p(rel=1|q,d)? Remember how we estimated the probability for the coin to face up, we can use a similar approach to estimate the conditional distribution, which is to leverage the counts. </a:t>
            </a:r>
          </a:p>
          <a:p>
            <a:pPr>
              <a:defRPr sz="1800"/>
            </a:pPr>
          </a:p>
          <a:p>
            <a:pPr>
              <a:defRPr sz="1800"/>
            </a:pPr>
            <a:r>
              <a:t>For this sparsity problem, Instead we can leverage the Bayes rule and rewrite the probability. Why does this formulation solve the sparsity problem?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lvl1pPr>
              <a:defRPr sz="1800"/>
            </a:lvl1pPr>
          </a:lstStyle>
          <a:p>
            <a:pPr/>
            <a:r>
              <a:t>Because ranking preserves order, we can rewrite the ranking score as the odds instead of the absolute probability. And we can ignore this part because it doesn’t rely on the document d.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lvl1pPr>
              <a:defRPr sz="2100"/>
            </a:lvl1pPr>
          </a:lstStyle>
          <a:p>
            <a:pPr/>
            <a:r>
              <a:t>Next we can derive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defRPr sz="2000"/>
            </a:pPr>
            <a:r>
              <a:t>This model is called the Robertson and spark jones model. We can estimate the parameter alpha and beta according to the count of words. </a:t>
            </a:r>
          </a:p>
          <a:p>
            <a:pPr>
              <a:defRPr sz="2000"/>
            </a:pPr>
          </a:p>
          <a:p>
            <a:pPr>
              <a:defRPr sz="2000"/>
            </a:pPr>
            <a:r>
              <a:t>Notice here wi is a binary variable, therefore we can only differentiate between whether or not a word has appeared in the document, if it has appeared for twice or more we cannot tell between those cases.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lvl1pPr>
              <a:defRPr sz="1600"/>
            </a:lvl1pPr>
          </a:lstStyle>
          <a:p>
            <a:pPr/>
            <a:r>
              <a:t>In today’s lecture, we will be talking about probabilistic ranking principle, and probabilistic retrieval models such as the BM25 model, which was first introduced in the 1970s. BM25 was a ranking model based on probabilistic theory. As of today, it’s still one of the most major ranking models that people would choose to implement for their systems, due to its simplicity and competitive performance.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defRPr sz="2000"/>
            </a:pPr>
            <a:r>
              <a:t>RSJ model requires the relevance judgment. We have to know whether or not a document is relevant. </a:t>
            </a:r>
          </a:p>
          <a:p>
            <a:pPr>
              <a:defRPr sz="2000"/>
            </a:pPr>
          </a:p>
          <a:p>
            <a:pPr>
              <a:defRPr sz="2000"/>
            </a:pPr>
            <a:r>
              <a:t>With those disadvantages, the empirical performance of RSJ is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lvl1pPr>
              <a:defRPr sz="2000"/>
            </a:lvl1pPr>
          </a:lstStyle>
          <a:p>
            <a:pPr/>
            <a:r>
              <a:t>We estimate the probability conditioned on this eliteness variable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lvl1pPr>
              <a:defRPr sz="1800"/>
            </a:lvl1pPr>
          </a:lstStyle>
          <a:p>
            <a:pPr/>
            <a:r>
              <a:t>How to estimate lambda mu and pi in the 2 poisson model?</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lvl1pPr>
              <a:defRPr sz="2000"/>
            </a:lvl1pPr>
          </a:lstStyle>
          <a:p>
            <a:pPr/>
            <a:r>
              <a:t>The BM25 model has plotted the elite score and it looks like this curve is very similar to this simple formula, so they decided to use this formulation along with the IDF term and the pivoted length normalization term. The final formulation is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Shape 440"/>
          <p:cNvSpPr/>
          <p:nvPr>
            <p:ph type="sldImg"/>
          </p:nvPr>
        </p:nvSpPr>
        <p:spPr>
          <a:prstGeom prst="rect">
            <a:avLst/>
          </a:prstGeom>
        </p:spPr>
        <p:txBody>
          <a:bodyPr/>
          <a:lstStyle/>
          <a:p>
            <a:pPr/>
          </a:p>
        </p:txBody>
      </p:sp>
      <p:sp>
        <p:nvSpPr>
          <p:cNvPr id="441" name="Shape 441"/>
          <p:cNvSpPr/>
          <p:nvPr>
            <p:ph type="body" sz="quarter" idx="1"/>
          </p:nvPr>
        </p:nvSpPr>
        <p:spPr>
          <a:prstGeom prst="rect">
            <a:avLst/>
          </a:prstGeom>
        </p:spPr>
        <p:txBody>
          <a:bodyPr/>
          <a:lstStyle>
            <a:lvl1pPr>
              <a:defRPr sz="2100"/>
            </a:lvl1pPr>
          </a:lstStyle>
          <a:p>
            <a:pPr/>
            <a:r>
              <a:t>The BM25 model has plotted the elite score and it looks like this curve is very similar to this simple formula, so they decided to use this formulation along with the IDF term and the pivoted length normalization term. The final formulation is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Shape 452"/>
          <p:cNvSpPr/>
          <p:nvPr>
            <p:ph type="sldImg"/>
          </p:nvPr>
        </p:nvSpPr>
        <p:spPr>
          <a:prstGeom prst="rect">
            <a:avLst/>
          </a:prstGeom>
        </p:spPr>
        <p:txBody>
          <a:bodyPr/>
          <a:lstStyle/>
          <a:p>
            <a:pPr/>
          </a:p>
        </p:txBody>
      </p:sp>
      <p:sp>
        <p:nvSpPr>
          <p:cNvPr id="453" name="Shape 45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Shape 463"/>
          <p:cNvSpPr/>
          <p:nvPr>
            <p:ph type="sldImg"/>
          </p:nvPr>
        </p:nvSpPr>
        <p:spPr>
          <a:prstGeom prst="rect">
            <a:avLst/>
          </a:prstGeom>
        </p:spPr>
        <p:txBody>
          <a:bodyPr/>
          <a:lstStyle/>
          <a:p>
            <a:pPr/>
          </a:p>
        </p:txBody>
      </p:sp>
      <p:sp>
        <p:nvSpPr>
          <p:cNvPr id="464" name="Shape 46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Shape 95"/>
          <p:cNvSpPr/>
          <p:nvPr>
            <p:ph type="sldImg"/>
          </p:nvPr>
        </p:nvSpPr>
        <p:spPr>
          <a:prstGeom prst="rect">
            <a:avLst/>
          </a:prstGeom>
        </p:spPr>
        <p:txBody>
          <a:bodyPr/>
          <a:lstStyle/>
          <a:p>
            <a:pPr/>
          </a:p>
        </p:txBody>
      </p:sp>
      <p:sp>
        <p:nvSpPr>
          <p:cNvPr id="96" name="Shape 96"/>
          <p:cNvSpPr/>
          <p:nvPr>
            <p:ph type="body" sz="quarter" idx="1"/>
          </p:nvPr>
        </p:nvSpPr>
        <p:spPr>
          <a:prstGeom prst="rect">
            <a:avLst/>
          </a:prstGeom>
        </p:spPr>
        <p:txBody>
          <a:bodyPr/>
          <a:lstStyle>
            <a:lvl1pPr>
              <a:defRPr sz="1600"/>
            </a:lvl1pPr>
          </a:lstStyle>
          <a:p>
            <a:pPr/>
            <a:r>
              <a:t>Before we begin today’s lecture, let’s first review what we learned from the last lecture. We learned that each document and each query can be represented as a vector in the same space. To retrieve a document from a query, we compute the similarity score as the dot product between the document and query vector. It is important to leverage the inverse document frequency to penalize the weight of stop words such as “the” and “a”.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defRPr sz="1900"/>
            </a:pPr>
            <a:r>
              <a:t>Notice the formulation of language model based retrieval model is different from the models we derived using PRP, why? </a:t>
            </a:r>
          </a:p>
          <a:p>
            <a:pPr>
              <a:defRPr sz="1900"/>
            </a:pPr>
          </a:p>
          <a:p>
            <a:pPr>
              <a:defRPr sz="1900"/>
            </a:pPr>
            <a:r>
              <a:t>We can estimate p(wi|d) with different cases. If the word is seen in the document,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0" name="Shape 550"/>
          <p:cNvSpPr/>
          <p:nvPr>
            <p:ph type="sldImg"/>
          </p:nvPr>
        </p:nvSpPr>
        <p:spPr>
          <a:prstGeom prst="rect">
            <a:avLst/>
          </a:prstGeom>
        </p:spPr>
        <p:txBody>
          <a:bodyPr/>
          <a:lstStyle/>
          <a:p>
            <a:pPr/>
          </a:p>
        </p:txBody>
      </p:sp>
      <p:sp>
        <p:nvSpPr>
          <p:cNvPr id="551" name="Shape 55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0" name="Shape 590"/>
          <p:cNvSpPr/>
          <p:nvPr>
            <p:ph type="sldImg"/>
          </p:nvPr>
        </p:nvSpPr>
        <p:spPr>
          <a:prstGeom prst="rect">
            <a:avLst/>
          </a:prstGeom>
        </p:spPr>
        <p:txBody>
          <a:bodyPr/>
          <a:lstStyle/>
          <a:p>
            <a:pPr/>
          </a:p>
        </p:txBody>
      </p:sp>
      <p:sp>
        <p:nvSpPr>
          <p:cNvPr id="591" name="Shape 59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6" name="Shape 616"/>
          <p:cNvSpPr/>
          <p:nvPr>
            <p:ph type="sldImg"/>
          </p:nvPr>
        </p:nvSpPr>
        <p:spPr>
          <a:prstGeom prst="rect">
            <a:avLst/>
          </a:prstGeom>
        </p:spPr>
        <p:txBody>
          <a:bodyPr/>
          <a:lstStyle/>
          <a:p>
            <a:pPr/>
          </a:p>
        </p:txBody>
      </p:sp>
      <p:sp>
        <p:nvSpPr>
          <p:cNvPr id="617" name="Shape 61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 name="Shape 109"/>
          <p:cNvSpPr/>
          <p:nvPr>
            <p:ph type="sldImg"/>
          </p:nvPr>
        </p:nvSpPr>
        <p:spPr>
          <a:prstGeom prst="rect">
            <a:avLst/>
          </a:prstGeom>
        </p:spPr>
        <p:txBody>
          <a:bodyPr/>
          <a:lstStyle/>
          <a:p>
            <a:pPr/>
          </a:p>
        </p:txBody>
      </p:sp>
      <p:sp>
        <p:nvSpPr>
          <p:cNvPr id="110" name="Shape 11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2" name="Shape 622"/>
          <p:cNvSpPr/>
          <p:nvPr>
            <p:ph type="sldImg"/>
          </p:nvPr>
        </p:nvSpPr>
        <p:spPr>
          <a:prstGeom prst="rect">
            <a:avLst/>
          </a:prstGeom>
        </p:spPr>
        <p:txBody>
          <a:bodyPr/>
          <a:lstStyle/>
          <a:p>
            <a:pPr/>
          </a:p>
        </p:txBody>
      </p:sp>
      <p:sp>
        <p:nvSpPr>
          <p:cNvPr id="623" name="Shape 62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Shape 635"/>
          <p:cNvSpPr/>
          <p:nvPr>
            <p:ph type="sldImg"/>
          </p:nvPr>
        </p:nvSpPr>
        <p:spPr>
          <a:prstGeom prst="rect">
            <a:avLst/>
          </a:prstGeom>
        </p:spPr>
        <p:txBody>
          <a:bodyPr/>
          <a:lstStyle/>
          <a:p>
            <a:pPr/>
          </a:p>
        </p:txBody>
      </p:sp>
      <p:sp>
        <p:nvSpPr>
          <p:cNvPr id="636" name="Shape 63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7" name="Shape 647"/>
          <p:cNvSpPr/>
          <p:nvPr>
            <p:ph type="sldImg"/>
          </p:nvPr>
        </p:nvSpPr>
        <p:spPr>
          <a:prstGeom prst="rect">
            <a:avLst/>
          </a:prstGeom>
        </p:spPr>
        <p:txBody>
          <a:bodyPr/>
          <a:lstStyle/>
          <a:p>
            <a:pPr/>
          </a:p>
        </p:txBody>
      </p:sp>
      <p:sp>
        <p:nvSpPr>
          <p:cNvPr id="648" name="Shape 64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4" name="Shape 654"/>
          <p:cNvSpPr/>
          <p:nvPr>
            <p:ph type="sldImg"/>
          </p:nvPr>
        </p:nvSpPr>
        <p:spPr>
          <a:prstGeom prst="rect">
            <a:avLst/>
          </a:prstGeom>
        </p:spPr>
        <p:txBody>
          <a:bodyPr/>
          <a:lstStyle/>
          <a:p>
            <a:pPr/>
          </a:p>
        </p:txBody>
      </p:sp>
      <p:sp>
        <p:nvSpPr>
          <p:cNvPr id="655" name="Shape 65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7" name="Shape 687"/>
          <p:cNvSpPr/>
          <p:nvPr>
            <p:ph type="sldImg"/>
          </p:nvPr>
        </p:nvSpPr>
        <p:spPr>
          <a:prstGeom prst="rect">
            <a:avLst/>
          </a:prstGeom>
        </p:spPr>
        <p:txBody>
          <a:bodyPr/>
          <a:lstStyle/>
          <a:p>
            <a:pPr/>
          </a:p>
        </p:txBody>
      </p:sp>
      <p:sp>
        <p:nvSpPr>
          <p:cNvPr id="688" name="Shape 68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4" name="Shape 694"/>
          <p:cNvSpPr/>
          <p:nvPr>
            <p:ph type="sldImg"/>
          </p:nvPr>
        </p:nvSpPr>
        <p:spPr>
          <a:prstGeom prst="rect">
            <a:avLst/>
          </a:prstGeom>
        </p:spPr>
        <p:txBody>
          <a:bodyPr/>
          <a:lstStyle/>
          <a:p>
            <a:pPr/>
          </a:p>
        </p:txBody>
      </p:sp>
      <p:sp>
        <p:nvSpPr>
          <p:cNvPr id="695" name="Shape 69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Shape 701"/>
          <p:cNvSpPr/>
          <p:nvPr>
            <p:ph type="sldImg"/>
          </p:nvPr>
        </p:nvSpPr>
        <p:spPr>
          <a:prstGeom prst="rect">
            <a:avLst/>
          </a:prstGeom>
        </p:spPr>
        <p:txBody>
          <a:bodyPr/>
          <a:lstStyle/>
          <a:p>
            <a:pPr/>
          </a:p>
        </p:txBody>
      </p:sp>
      <p:sp>
        <p:nvSpPr>
          <p:cNvPr id="702" name="Shape 70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Shape 709"/>
          <p:cNvSpPr/>
          <p:nvPr>
            <p:ph type="sldImg"/>
          </p:nvPr>
        </p:nvSpPr>
        <p:spPr>
          <a:prstGeom prst="rect">
            <a:avLst/>
          </a:prstGeom>
        </p:spPr>
        <p:txBody>
          <a:bodyPr/>
          <a:lstStyle/>
          <a:p>
            <a:pPr/>
          </a:p>
        </p:txBody>
      </p:sp>
      <p:sp>
        <p:nvSpPr>
          <p:cNvPr id="710" name="Shape 71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4" name="Shape 724"/>
          <p:cNvSpPr/>
          <p:nvPr>
            <p:ph type="sldImg"/>
          </p:nvPr>
        </p:nvSpPr>
        <p:spPr>
          <a:prstGeom prst="rect">
            <a:avLst/>
          </a:prstGeom>
        </p:spPr>
        <p:txBody>
          <a:bodyPr/>
          <a:lstStyle/>
          <a:p>
            <a:pPr/>
          </a:p>
        </p:txBody>
      </p:sp>
      <p:sp>
        <p:nvSpPr>
          <p:cNvPr id="725" name="Shape 72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p>
            <a:pPr>
              <a:defRPr sz="1800"/>
            </a:pPr>
            <a:r>
              <a:t>It’ll be nice if the pivot can be a fixed constant so we don’t have to worry about changing it. </a:t>
            </a:r>
          </a:p>
          <a:p>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0" name="Shape 730"/>
          <p:cNvSpPr/>
          <p:nvPr>
            <p:ph type="sldImg"/>
          </p:nvPr>
        </p:nvSpPr>
        <p:spPr>
          <a:prstGeom prst="rect">
            <a:avLst/>
          </a:prstGeom>
        </p:spPr>
        <p:txBody>
          <a:bodyPr/>
          <a:lstStyle/>
          <a:p>
            <a:pPr/>
          </a:p>
        </p:txBody>
      </p:sp>
      <p:sp>
        <p:nvSpPr>
          <p:cNvPr id="731" name="Shape 73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hape 751"/>
          <p:cNvSpPr/>
          <p:nvPr>
            <p:ph type="sldImg"/>
          </p:nvPr>
        </p:nvSpPr>
        <p:spPr>
          <a:prstGeom prst="rect">
            <a:avLst/>
          </a:prstGeom>
        </p:spPr>
        <p:txBody>
          <a:bodyPr/>
          <a:lstStyle/>
          <a:p>
            <a:pPr/>
          </a:p>
        </p:txBody>
      </p:sp>
      <p:sp>
        <p:nvSpPr>
          <p:cNvPr id="752" name="Shape 75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lvl1pPr>
              <a:defRPr sz="1900"/>
            </a:lvl1pPr>
          </a:lstStyle>
          <a:p>
            <a:pPr/>
            <a:r>
              <a:t>In today’s lecture, we will first review some fundamentals in statistics, then talk about the retrieval model. In particular, we will learn the probabilistic ranking principle, which is how to rank documents based on the probability for each document to be relevant to the query. Next we will learn 3 retrieval models based on the probability ranking principle.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defRPr sz="1700"/>
            </a:pPr>
            <a:r>
              <a:t>If you have taken stats class such as MATH 222, you should have learned fundamentals of random variables. </a:t>
            </a:r>
          </a:p>
          <a:p>
            <a:pPr>
              <a:defRPr sz="1700"/>
            </a:pPr>
          </a:p>
          <a:p>
            <a:pPr>
              <a:defRPr sz="1700"/>
            </a:pPr>
            <a:r>
              <a:t>For example, an unbiased coin is a random variable. We can repeatedly toss an unbiased coin, so that we can observe a sequence of the results, where 0 represents facing up and 1 represents facing down. When can assume an underlying distribution behind how this sequence has happened. </a:t>
            </a:r>
          </a:p>
          <a:p>
            <a:pPr>
              <a:defRPr sz="1700"/>
            </a:pPr>
          </a:p>
          <a:p>
            <a:pPr>
              <a:defRPr sz="1700"/>
            </a:pPr>
            <a:r>
              <a:t>In this sequence, each outcome of the coin toss is an independent event of any other outcome. For each event, there exists a parameter named alpha, alpha is the probability for the coin to face up. And this distribution is called the Bernoulli distribution. Here is a graphical model for the Bernoulli distribution.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tif"/><Relationship Id="rId4" Type="http://schemas.openxmlformats.org/officeDocument/2006/relationships/image" Target="../media/image16.png"/><Relationship Id="rId5"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1.png"/><Relationship Id="rId4" Type="http://schemas.openxmlformats.org/officeDocument/2006/relationships/image" Target="../media/image7.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1.png"/><Relationship Id="rId4" Type="http://schemas.openxmlformats.org/officeDocument/2006/relationships/image" Target="../media/image7.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6.png"/><Relationship Id="rId8" Type="http://schemas.openxmlformats.org/officeDocument/2006/relationships/image" Target="../media/image47.png"/><Relationship Id="rId9" Type="http://schemas.openxmlformats.org/officeDocument/2006/relationships/image" Target="../media/image48.png"/><Relationship Id="rId10" Type="http://schemas.openxmlformats.org/officeDocument/2006/relationships/image" Target="../media/image41.png"/><Relationship Id="rId11" Type="http://schemas.openxmlformats.org/officeDocument/2006/relationships/image" Target="../media/image35.png"/><Relationship Id="rId12" Type="http://schemas.openxmlformats.org/officeDocument/2006/relationships/image" Target="../media/image36.png"/><Relationship Id="rId13" Type="http://schemas.openxmlformats.org/officeDocument/2006/relationships/image" Target="../media/image8.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57.png"/><Relationship Id="rId9" Type="http://schemas.openxmlformats.org/officeDocument/2006/relationships/image" Target="../media/image58.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7.png"/><Relationship Id="rId7" Type="http://schemas.openxmlformats.org/officeDocument/2006/relationships/image" Target="../media/image58.png"/><Relationship Id="rId8" Type="http://schemas.openxmlformats.org/officeDocument/2006/relationships/image" Target="../media/image11.png"/><Relationship Id="rId9" Type="http://schemas.openxmlformats.org/officeDocument/2006/relationships/image" Target="../media/image1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9.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ti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6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67.png"/><Relationship Id="rId5" Type="http://schemas.openxmlformats.org/officeDocument/2006/relationships/image" Target="../media/image68.png"/><Relationship Id="rId6" Type="http://schemas.openxmlformats.org/officeDocument/2006/relationships/image" Target="../media/image6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44.png"/><Relationship Id="rId6" Type="http://schemas.openxmlformats.org/officeDocument/2006/relationships/image" Target="../media/image6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70.png"/><Relationship Id="rId4" Type="http://schemas.openxmlformats.org/officeDocument/2006/relationships/image" Target="../media/image71.png"/><Relationship Id="rId5" Type="http://schemas.openxmlformats.org/officeDocument/2006/relationships/image" Target="../media/image72.png"/><Relationship Id="rId6" Type="http://schemas.openxmlformats.org/officeDocument/2006/relationships/image" Target="../media/image7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9.tif"/><Relationship Id="rId4" Type="http://schemas.openxmlformats.org/officeDocument/2006/relationships/image" Target="../media/image7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75.png"/><Relationship Id="rId4" Type="http://schemas.openxmlformats.org/officeDocument/2006/relationships/image" Target="../media/image7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4.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 Id="rId6" Type="http://schemas.openxmlformats.org/officeDocument/2006/relationships/image" Target="../media/image72.png"/><Relationship Id="rId7" Type="http://schemas.openxmlformats.org/officeDocument/2006/relationships/image" Target="../media/image68.png"/><Relationship Id="rId8" Type="http://schemas.openxmlformats.org/officeDocument/2006/relationships/image" Target="../media/image80.png"/><Relationship Id="rId9" Type="http://schemas.openxmlformats.org/officeDocument/2006/relationships/image" Target="../media/image81.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74.png"/><Relationship Id="rId4" Type="http://schemas.openxmlformats.org/officeDocument/2006/relationships/image" Target="../media/image82.png"/><Relationship Id="rId5" Type="http://schemas.openxmlformats.org/officeDocument/2006/relationships/image" Target="../media/image83.png"/><Relationship Id="rId6" Type="http://schemas.openxmlformats.org/officeDocument/2006/relationships/image" Target="../media/image84.png"/><Relationship Id="rId7" Type="http://schemas.openxmlformats.org/officeDocument/2006/relationships/image" Target="../media/image85.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74.png"/><Relationship Id="rId4" Type="http://schemas.openxmlformats.org/officeDocument/2006/relationships/image" Target="../media/image86.png"/><Relationship Id="rId5" Type="http://schemas.openxmlformats.org/officeDocument/2006/relationships/image" Target="../media/image87.png"/><Relationship Id="rId6" Type="http://schemas.openxmlformats.org/officeDocument/2006/relationships/image" Target="../media/image8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90.png"/><Relationship Id="rId6" Type="http://schemas.openxmlformats.org/officeDocument/2006/relationships/image" Target="../media/image91.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87.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94.png"/><Relationship Id="rId7" Type="http://schemas.openxmlformats.org/officeDocument/2006/relationships/image" Target="../media/image9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6.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97.png"/><Relationship Id="rId5" Type="http://schemas.openxmlformats.org/officeDocument/2006/relationships/image" Target="../media/image98.png"/><Relationship Id="rId6" Type="http://schemas.openxmlformats.org/officeDocument/2006/relationships/image" Target="../media/image99.png"/><Relationship Id="rId7" Type="http://schemas.openxmlformats.org/officeDocument/2006/relationships/image" Target="../media/image100.png"/><Relationship Id="rId8" Type="http://schemas.openxmlformats.org/officeDocument/2006/relationships/image" Target="../media/image101.png"/><Relationship Id="rId9" Type="http://schemas.openxmlformats.org/officeDocument/2006/relationships/image" Target="../media/image102.png"/><Relationship Id="rId10" Type="http://schemas.openxmlformats.org/officeDocument/2006/relationships/image" Target="../media/image103.png"/><Relationship Id="rId11" Type="http://schemas.openxmlformats.org/officeDocument/2006/relationships/image" Target="../media/image104.png"/><Relationship Id="rId12" Type="http://schemas.openxmlformats.org/officeDocument/2006/relationships/image" Target="../media/image105.png"/><Relationship Id="rId13" Type="http://schemas.openxmlformats.org/officeDocument/2006/relationships/image" Target="../media/image106.png"/><Relationship Id="rId14" Type="http://schemas.openxmlformats.org/officeDocument/2006/relationships/image" Target="../media/image10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8.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9.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110.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111.png"/><Relationship Id="rId4" Type="http://schemas.openxmlformats.org/officeDocument/2006/relationships/image" Target="../media/image11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13.png"/><Relationship Id="rId4" Type="http://schemas.openxmlformats.org/officeDocument/2006/relationships/image" Target="../media/image10.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hyperlink" Target="https://sit.instructure.com/courses/44342/assignments/218604"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tif"/><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162541" y="12209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5600"/>
              </a:lnSpc>
              <a:spcBef>
                <a:spcPts val="1200"/>
              </a:spcBef>
              <a:defRPr b="1" sz="3200">
                <a:solidFill>
                  <a:srgbClr val="000000"/>
                </a:solidFill>
                <a:latin typeface="Arial"/>
                <a:ea typeface="Arial"/>
                <a:cs typeface="Arial"/>
                <a:sym typeface="Arial"/>
              </a:defRPr>
            </a:lvl1pPr>
          </a:lstStyle>
          <a:p>
            <a:pPr/>
            <a:r>
              <a:t>CS 589 Fall 2021 Lecture 2</a:t>
            </a:r>
          </a:p>
        </p:txBody>
      </p:sp>
      <p:sp>
        <p:nvSpPr>
          <p:cNvPr id="55"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sp>
        <p:nvSpPr>
          <p:cNvPr id="56" name="TextBox 6"/>
          <p:cNvSpPr txBox="1"/>
          <p:nvPr/>
        </p:nvSpPr>
        <p:spPr>
          <a:xfrm>
            <a:off x="1433758" y="5316498"/>
            <a:ext cx="7648084" cy="13395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b="1" sz="2200">
                <a:solidFill>
                  <a:srgbClr val="000000"/>
                </a:solidFill>
                <a:latin typeface="Arial"/>
                <a:ea typeface="Arial"/>
                <a:cs typeface="Arial"/>
                <a:sym typeface="Arial"/>
              </a:defRPr>
            </a:pPr>
            <a:r>
              <a:t>                          </a:t>
            </a:r>
          </a:p>
        </p:txBody>
      </p:sp>
      <p:sp>
        <p:nvSpPr>
          <p:cNvPr id="57" name="TextBox 6"/>
          <p:cNvSpPr txBox="1"/>
          <p:nvPr/>
        </p:nvSpPr>
        <p:spPr>
          <a:xfrm>
            <a:off x="3934467" y="2452289"/>
            <a:ext cx="4323066" cy="1403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t>Probability ranking principle</a:t>
            </a:r>
          </a:p>
          <a:p>
            <a:pPr>
              <a:defRPr b="1" sz="2200">
                <a:solidFill>
                  <a:srgbClr val="000000"/>
                </a:solidFill>
                <a:latin typeface="Arial"/>
                <a:ea typeface="Arial"/>
                <a:cs typeface="Arial"/>
                <a:sym typeface="Arial"/>
              </a:defRPr>
            </a:pPr>
            <a:r>
              <a:t>Probability retrieval models</a:t>
            </a:r>
          </a:p>
          <a:p>
            <a:pPr>
              <a:defRPr b="1" sz="2200">
                <a:solidFill>
                  <a:srgbClr val="000000"/>
                </a:solidFill>
                <a:latin typeface="Arial"/>
                <a:ea typeface="Arial"/>
                <a:cs typeface="Arial"/>
                <a:sym typeface="Arial"/>
              </a:defRPr>
            </a:pPr>
            <a:r>
              <a:t>                          </a:t>
            </a:r>
          </a:p>
        </p:txBody>
      </p:sp>
      <p:pic>
        <p:nvPicPr>
          <p:cNvPr id="58"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9"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Random variabl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Random variables</a:t>
            </a:r>
          </a:p>
        </p:txBody>
      </p:sp>
      <p:sp>
        <p:nvSpPr>
          <p:cNvPr id="170"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71" name="Random variables: unbiased coin"/>
          <p:cNvSpPr txBox="1"/>
          <p:nvPr>
            <p:ph type="body" sz="quarter" idx="4294967295"/>
          </p:nvPr>
        </p:nvSpPr>
        <p:spPr>
          <a:xfrm>
            <a:off x="704304" y="1544531"/>
            <a:ext cx="9915883" cy="657449"/>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Random variables: unbiased coin</a:t>
            </a:r>
          </a:p>
        </p:txBody>
      </p:sp>
      <p:pic>
        <p:nvPicPr>
          <p:cNvPr id="172" name="Image" descr="Image"/>
          <p:cNvPicPr>
            <a:picLocks noChangeAspect="1"/>
          </p:cNvPicPr>
          <p:nvPr/>
        </p:nvPicPr>
        <p:blipFill>
          <a:blip r:embed="rId3">
            <a:extLst/>
          </a:blip>
          <a:stretch>
            <a:fillRect/>
          </a:stretch>
        </p:blipFill>
        <p:spPr>
          <a:xfrm>
            <a:off x="5868935" y="1169633"/>
            <a:ext cx="1879493" cy="1252995"/>
          </a:xfrm>
          <a:prstGeom prst="rect">
            <a:avLst/>
          </a:prstGeom>
          <a:ln w="12700">
            <a:miter lim="400000"/>
          </a:ln>
        </p:spPr>
      </p:pic>
      <p:sp>
        <p:nvSpPr>
          <p:cNvPr id="173" name="sequence = 0, 1, 0, 0, 1, 1, 0, 1, 0, 1, 0, 0"/>
          <p:cNvSpPr txBox="1"/>
          <p:nvPr/>
        </p:nvSpPr>
        <p:spPr>
          <a:xfrm>
            <a:off x="761417" y="2645269"/>
            <a:ext cx="520673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sequence = 0, 1, 0, 0, 1, 1, 0, 1, 0, 1, 0, 0</a:t>
            </a:r>
          </a:p>
        </p:txBody>
      </p:sp>
      <p:sp>
        <p:nvSpPr>
          <p:cNvPr id="174" name="Bernoulli distribution:"/>
          <p:cNvSpPr txBox="1"/>
          <p:nvPr/>
        </p:nvSpPr>
        <p:spPr>
          <a:xfrm>
            <a:off x="758123" y="3325117"/>
            <a:ext cx="302201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Bernoulli distribution:</a:t>
            </a:r>
          </a:p>
        </p:txBody>
      </p:sp>
      <p:pic>
        <p:nvPicPr>
          <p:cNvPr id="175" name="latex-image-1.pdf" descr="latex-image-1.pdf"/>
          <p:cNvPicPr>
            <a:picLocks noChangeAspect="1"/>
          </p:cNvPicPr>
          <p:nvPr/>
        </p:nvPicPr>
        <p:blipFill>
          <a:blip r:embed="rId4">
            <a:extLst/>
          </a:blip>
          <a:stretch>
            <a:fillRect/>
          </a:stretch>
        </p:blipFill>
        <p:spPr>
          <a:xfrm>
            <a:off x="807376" y="4010452"/>
            <a:ext cx="5895333" cy="1490949"/>
          </a:xfrm>
          <a:prstGeom prst="rect">
            <a:avLst/>
          </a:prstGeom>
          <a:ln w="12700">
            <a:miter lim="400000"/>
          </a:ln>
        </p:spPr>
      </p:pic>
      <p:sp>
        <p:nvSpPr>
          <p:cNvPr id="176" name="Observation"/>
          <p:cNvSpPr txBox="1"/>
          <p:nvPr/>
        </p:nvSpPr>
        <p:spPr>
          <a:xfrm>
            <a:off x="7250248" y="2670669"/>
            <a:ext cx="173442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Observation</a:t>
            </a:r>
          </a:p>
        </p:txBody>
      </p:sp>
      <p:sp>
        <p:nvSpPr>
          <p:cNvPr id="177" name="Rectangle"/>
          <p:cNvSpPr/>
          <p:nvPr/>
        </p:nvSpPr>
        <p:spPr>
          <a:xfrm>
            <a:off x="2177984" y="2475044"/>
            <a:ext cx="7399438" cy="632049"/>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78" name="Oval"/>
          <p:cNvSpPr/>
          <p:nvPr/>
        </p:nvSpPr>
        <p:spPr>
          <a:xfrm>
            <a:off x="8474653" y="3471360"/>
            <a:ext cx="1073330" cy="632050"/>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179" name="Circle"/>
          <p:cNvSpPr/>
          <p:nvPr/>
        </p:nvSpPr>
        <p:spPr>
          <a:xfrm>
            <a:off x="8766444" y="4735534"/>
            <a:ext cx="530505" cy="530505"/>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180" name="Line"/>
          <p:cNvSpPr/>
          <p:nvPr/>
        </p:nvSpPr>
        <p:spPr>
          <a:xfrm flipV="1">
            <a:off x="9011317" y="4059810"/>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181" name="latex-image-1.pdf" descr="latex-image-1.pdf"/>
          <p:cNvPicPr>
            <a:picLocks noChangeAspect="1"/>
          </p:cNvPicPr>
          <p:nvPr/>
        </p:nvPicPr>
        <p:blipFill>
          <a:blip r:embed="rId5">
            <a:extLst/>
          </a:blip>
          <a:stretch>
            <a:fillRect/>
          </a:stretch>
        </p:blipFill>
        <p:spPr>
          <a:xfrm>
            <a:off x="8918996" y="4913699"/>
            <a:ext cx="225401" cy="174174"/>
          </a:xfrm>
          <a:prstGeom prst="rect">
            <a:avLst/>
          </a:prstGeom>
          <a:ln w="12700">
            <a:miter lim="400000"/>
          </a:ln>
        </p:spPr>
      </p:pic>
      <p:sp>
        <p:nvSpPr>
          <p:cNvPr id="182" name="seq"/>
          <p:cNvSpPr txBox="1"/>
          <p:nvPr/>
        </p:nvSpPr>
        <p:spPr>
          <a:xfrm>
            <a:off x="8754388" y="3581136"/>
            <a:ext cx="554617"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seq</a:t>
            </a:r>
          </a:p>
        </p:txBody>
      </p:sp>
      <p:sp>
        <p:nvSpPr>
          <p:cNvPr id="183" name="Maximum likelihood estimation"/>
          <p:cNvSpPr txBox="1"/>
          <p:nvPr/>
        </p:nvSpPr>
        <p:spPr>
          <a:xfrm>
            <a:off x="775256" y="5774238"/>
            <a:ext cx="4249300"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Maximum likelihood estimation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Maximum likelihood estima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Maximum likelihood estimation</a:t>
            </a:r>
          </a:p>
        </p:txBody>
      </p:sp>
      <p:sp>
        <p:nvSpPr>
          <p:cNvPr id="18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89" name="Fitting a distribution model to the data…"/>
          <p:cNvSpPr txBox="1"/>
          <p:nvPr>
            <p:ph type="body" idx="4294967295"/>
          </p:nvPr>
        </p:nvSpPr>
        <p:spPr>
          <a:xfrm>
            <a:off x="704304" y="1544531"/>
            <a:ext cx="10276626" cy="4642117"/>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vl2pPr marL="800100" indent="-342900">
              <a:spcBef>
                <a:spcPts val="500"/>
              </a:spcBef>
              <a:buChar char="•"/>
              <a:defRPr sz="2400">
                <a:solidFill>
                  <a:srgbClr val="000000"/>
                </a:solidFill>
                <a:latin typeface="Arial"/>
                <a:ea typeface="Arial"/>
                <a:cs typeface="Arial"/>
                <a:sym typeface="Arial"/>
              </a:defRPr>
            </a:lvl2pPr>
          </a:lstStyle>
          <a:p>
            <a:pPr/>
            <a:r>
              <a:t>Fitting a distribution model to the data</a:t>
            </a:r>
          </a:p>
          <a:p>
            <a:pPr lvl="1"/>
            <a:r>
              <a:t>Assumes mouse weights follow an underlying distribution</a:t>
            </a:r>
          </a:p>
        </p:txBody>
      </p:sp>
      <p:sp>
        <p:nvSpPr>
          <p:cNvPr id="190" name="Line"/>
          <p:cNvSpPr/>
          <p:nvPr/>
        </p:nvSpPr>
        <p:spPr>
          <a:xfrm>
            <a:off x="1909382" y="3198343"/>
            <a:ext cx="6617318" cy="1"/>
          </a:xfrm>
          <a:prstGeom prst="line">
            <a:avLst/>
          </a:prstGeom>
          <a:ln w="25400">
            <a:solidFill>
              <a:schemeClr val="accent1"/>
            </a:solidFill>
          </a:ln>
        </p:spPr>
        <p:txBody>
          <a:bodyPr lIns="45718" tIns="45718" rIns="45718" bIns="45718"/>
          <a:lstStyle/>
          <a:p>
            <a:pPr/>
          </a:p>
        </p:txBody>
      </p:sp>
      <p:sp>
        <p:nvSpPr>
          <p:cNvPr id="191" name="Oval"/>
          <p:cNvSpPr/>
          <p:nvPr/>
        </p:nvSpPr>
        <p:spPr>
          <a:xfrm>
            <a:off x="3689236" y="3077785"/>
            <a:ext cx="225401" cy="241118"/>
          </a:xfrm>
          <a:prstGeom prst="ellipse">
            <a:avLst/>
          </a:prstGeom>
          <a:solidFill>
            <a:srgbClr val="FF2600"/>
          </a:solidFill>
          <a:ln w="12700">
            <a:miter lim="400000"/>
          </a:ln>
        </p:spPr>
        <p:txBody>
          <a:bodyPr lIns="45718" tIns="45718" rIns="45718" bIns="45718" anchor="ctr"/>
          <a:lstStyle/>
          <a:p>
            <a:pPr/>
          </a:p>
        </p:txBody>
      </p:sp>
      <p:sp>
        <p:nvSpPr>
          <p:cNvPr id="192" name="Oval"/>
          <p:cNvSpPr/>
          <p:nvPr/>
        </p:nvSpPr>
        <p:spPr>
          <a:xfrm>
            <a:off x="3986131" y="3077785"/>
            <a:ext cx="225401" cy="241118"/>
          </a:xfrm>
          <a:prstGeom prst="ellipse">
            <a:avLst/>
          </a:prstGeom>
          <a:solidFill>
            <a:srgbClr val="FF2600"/>
          </a:solidFill>
          <a:ln w="12700">
            <a:miter lim="400000"/>
          </a:ln>
        </p:spPr>
        <p:txBody>
          <a:bodyPr lIns="45718" tIns="45718" rIns="45718" bIns="45718" anchor="ctr"/>
          <a:lstStyle/>
          <a:p>
            <a:pPr/>
          </a:p>
        </p:txBody>
      </p:sp>
      <p:sp>
        <p:nvSpPr>
          <p:cNvPr id="193" name="Oval"/>
          <p:cNvSpPr/>
          <p:nvPr/>
        </p:nvSpPr>
        <p:spPr>
          <a:xfrm>
            <a:off x="4390643" y="3077785"/>
            <a:ext cx="225401" cy="241118"/>
          </a:xfrm>
          <a:prstGeom prst="ellipse">
            <a:avLst/>
          </a:prstGeom>
          <a:solidFill>
            <a:srgbClr val="FF2600"/>
          </a:solidFill>
          <a:ln w="12700">
            <a:miter lim="400000"/>
          </a:ln>
        </p:spPr>
        <p:txBody>
          <a:bodyPr lIns="45718" tIns="45718" rIns="45718" bIns="45718" anchor="ctr"/>
          <a:lstStyle/>
          <a:p>
            <a:pPr/>
          </a:p>
        </p:txBody>
      </p:sp>
      <p:sp>
        <p:nvSpPr>
          <p:cNvPr id="194" name="Oval"/>
          <p:cNvSpPr/>
          <p:nvPr/>
        </p:nvSpPr>
        <p:spPr>
          <a:xfrm>
            <a:off x="4687538" y="3077785"/>
            <a:ext cx="225401" cy="241118"/>
          </a:xfrm>
          <a:prstGeom prst="ellipse">
            <a:avLst/>
          </a:prstGeom>
          <a:solidFill>
            <a:srgbClr val="FF2600"/>
          </a:solidFill>
          <a:ln w="12700">
            <a:miter lim="400000"/>
          </a:ln>
        </p:spPr>
        <p:txBody>
          <a:bodyPr lIns="45718" tIns="45718" rIns="45718" bIns="45718" anchor="ctr"/>
          <a:lstStyle/>
          <a:p>
            <a:pPr/>
          </a:p>
        </p:txBody>
      </p:sp>
      <p:sp>
        <p:nvSpPr>
          <p:cNvPr id="195" name="Oval"/>
          <p:cNvSpPr/>
          <p:nvPr/>
        </p:nvSpPr>
        <p:spPr>
          <a:xfrm>
            <a:off x="5464202" y="3077785"/>
            <a:ext cx="225401" cy="241118"/>
          </a:xfrm>
          <a:prstGeom prst="ellipse">
            <a:avLst/>
          </a:prstGeom>
          <a:solidFill>
            <a:srgbClr val="FF2600"/>
          </a:solidFill>
          <a:ln w="12700">
            <a:miter lim="400000"/>
          </a:ln>
        </p:spPr>
        <p:txBody>
          <a:bodyPr lIns="45718" tIns="45718" rIns="45718" bIns="45718" anchor="ctr"/>
          <a:lstStyle/>
          <a:p>
            <a:pPr/>
          </a:p>
        </p:txBody>
      </p:sp>
      <p:sp>
        <p:nvSpPr>
          <p:cNvPr id="196" name="Oval"/>
          <p:cNvSpPr/>
          <p:nvPr/>
        </p:nvSpPr>
        <p:spPr>
          <a:xfrm>
            <a:off x="5761097" y="3077785"/>
            <a:ext cx="225401" cy="241118"/>
          </a:xfrm>
          <a:prstGeom prst="ellipse">
            <a:avLst/>
          </a:prstGeom>
          <a:solidFill>
            <a:srgbClr val="FF2600"/>
          </a:solidFill>
          <a:ln w="12700">
            <a:miter lim="400000"/>
          </a:ln>
        </p:spPr>
        <p:txBody>
          <a:bodyPr lIns="45718" tIns="45718" rIns="45718" bIns="45718" anchor="ctr"/>
          <a:lstStyle/>
          <a:p>
            <a:pPr/>
          </a:p>
        </p:txBody>
      </p:sp>
      <p:sp>
        <p:nvSpPr>
          <p:cNvPr id="197" name="Oval"/>
          <p:cNvSpPr/>
          <p:nvPr/>
        </p:nvSpPr>
        <p:spPr>
          <a:xfrm>
            <a:off x="6756197" y="3077785"/>
            <a:ext cx="225401" cy="241118"/>
          </a:xfrm>
          <a:prstGeom prst="ellipse">
            <a:avLst/>
          </a:prstGeom>
          <a:solidFill>
            <a:srgbClr val="FF2600"/>
          </a:solidFill>
          <a:ln w="12700">
            <a:miter lim="400000"/>
          </a:ln>
        </p:spPr>
        <p:txBody>
          <a:bodyPr lIns="45718" tIns="45718" rIns="45718" bIns="45718" anchor="ctr"/>
          <a:lstStyle/>
          <a:p>
            <a:pPr/>
          </a:p>
        </p:txBody>
      </p:sp>
      <p:sp>
        <p:nvSpPr>
          <p:cNvPr id="198" name="Oval"/>
          <p:cNvSpPr/>
          <p:nvPr/>
        </p:nvSpPr>
        <p:spPr>
          <a:xfrm>
            <a:off x="7053092" y="3077785"/>
            <a:ext cx="225401" cy="241118"/>
          </a:xfrm>
          <a:prstGeom prst="ellipse">
            <a:avLst/>
          </a:prstGeom>
          <a:solidFill>
            <a:srgbClr val="FF2600"/>
          </a:solidFill>
          <a:ln w="12700">
            <a:miter lim="400000"/>
          </a:ln>
        </p:spPr>
        <p:txBody>
          <a:bodyPr lIns="45718" tIns="45718" rIns="45718" bIns="45718" anchor="ctr"/>
          <a:lstStyle/>
          <a:p>
            <a:pPr/>
          </a:p>
        </p:txBody>
      </p:sp>
      <p:sp>
        <p:nvSpPr>
          <p:cNvPr id="199" name="Oval"/>
          <p:cNvSpPr/>
          <p:nvPr/>
        </p:nvSpPr>
        <p:spPr>
          <a:xfrm>
            <a:off x="2754728" y="3077785"/>
            <a:ext cx="225401" cy="241118"/>
          </a:xfrm>
          <a:prstGeom prst="ellipse">
            <a:avLst/>
          </a:prstGeom>
          <a:solidFill>
            <a:srgbClr val="FF2600"/>
          </a:solidFill>
          <a:ln w="12700">
            <a:miter lim="400000"/>
          </a:ln>
        </p:spPr>
        <p:txBody>
          <a:bodyPr lIns="45718" tIns="45718" rIns="45718" bIns="45718" anchor="ctr"/>
          <a:lstStyle/>
          <a:p>
            <a:pPr/>
          </a:p>
        </p:txBody>
      </p:sp>
      <p:pic>
        <p:nvPicPr>
          <p:cNvPr id="200" name="Image" descr="Image"/>
          <p:cNvPicPr>
            <a:picLocks noChangeAspect="1"/>
          </p:cNvPicPr>
          <p:nvPr/>
        </p:nvPicPr>
        <p:blipFill>
          <a:blip r:embed="rId3">
            <a:extLst/>
          </a:blip>
          <a:stretch>
            <a:fillRect/>
          </a:stretch>
        </p:blipFill>
        <p:spPr>
          <a:xfrm>
            <a:off x="460528" y="3932099"/>
            <a:ext cx="9684640" cy="2272570"/>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Bayes’ rul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Bayes’ rules</a:t>
            </a:r>
          </a:p>
        </p:txBody>
      </p:sp>
      <p:sp>
        <p:nvSpPr>
          <p:cNvPr id="205"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06" name="Image" descr="Image"/>
          <p:cNvPicPr>
            <a:picLocks noChangeAspect="1"/>
          </p:cNvPicPr>
          <p:nvPr/>
        </p:nvPicPr>
        <p:blipFill>
          <a:blip r:embed="rId3">
            <a:extLst/>
          </a:blip>
          <a:stretch>
            <a:fillRect/>
          </a:stretch>
        </p:blipFill>
        <p:spPr>
          <a:xfrm>
            <a:off x="1217012" y="1859868"/>
            <a:ext cx="6781801" cy="711201"/>
          </a:xfrm>
          <a:prstGeom prst="rect">
            <a:avLst/>
          </a:prstGeom>
          <a:ln w="12700">
            <a:miter lim="400000"/>
          </a:ln>
        </p:spPr>
      </p:pic>
      <p:pic>
        <p:nvPicPr>
          <p:cNvPr id="207" name="Image" descr="Image"/>
          <p:cNvPicPr>
            <a:picLocks noChangeAspect="1"/>
          </p:cNvPicPr>
          <p:nvPr/>
        </p:nvPicPr>
        <p:blipFill>
          <a:blip r:embed="rId4">
            <a:extLst/>
          </a:blip>
          <a:stretch>
            <a:fillRect/>
          </a:stretch>
        </p:blipFill>
        <p:spPr>
          <a:xfrm>
            <a:off x="1073150" y="3956050"/>
            <a:ext cx="7378700" cy="1104900"/>
          </a:xfrm>
          <a:prstGeom prst="rect">
            <a:avLst/>
          </a:prstGeom>
          <a:ln w="12700">
            <a:miter lim="400000"/>
          </a:ln>
        </p:spPr>
      </p:pic>
      <p:sp>
        <p:nvSpPr>
          <p:cNvPr id="208" name="Chain rule:"/>
          <p:cNvSpPr txBox="1"/>
          <p:nvPr/>
        </p:nvSpPr>
        <p:spPr>
          <a:xfrm>
            <a:off x="1041610" y="1316728"/>
            <a:ext cx="164097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000000"/>
                </a:solidFill>
                <a:latin typeface="Arial"/>
                <a:ea typeface="Arial"/>
                <a:cs typeface="Arial"/>
                <a:sym typeface="Arial"/>
              </a:defRPr>
            </a:lvl1pPr>
          </a:lstStyle>
          <a:p>
            <a:pPr/>
            <a:r>
              <a:t>Chain rule: </a:t>
            </a:r>
          </a:p>
        </p:txBody>
      </p:sp>
      <p:sp>
        <p:nvSpPr>
          <p:cNvPr id="209" name="Bayes’ rule:"/>
          <p:cNvSpPr txBox="1"/>
          <p:nvPr/>
        </p:nvSpPr>
        <p:spPr>
          <a:xfrm>
            <a:off x="1147964" y="2636389"/>
            <a:ext cx="175038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000000"/>
                </a:solidFill>
                <a:latin typeface="Arial"/>
                <a:ea typeface="Arial"/>
                <a:cs typeface="Arial"/>
                <a:sym typeface="Arial"/>
              </a:defRPr>
            </a:lvl1pPr>
          </a:lstStyle>
          <a:p>
            <a:pPr/>
            <a:r>
              <a:t>Bayes’ rule: </a:t>
            </a:r>
          </a:p>
        </p:txBody>
      </p:sp>
      <p:sp>
        <p:nvSpPr>
          <p:cNvPr id="210" name="posterior"/>
          <p:cNvSpPr txBox="1"/>
          <p:nvPr/>
        </p:nvSpPr>
        <p:spPr>
          <a:xfrm>
            <a:off x="919364" y="3057310"/>
            <a:ext cx="1315054"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posterior</a:t>
            </a:r>
          </a:p>
        </p:txBody>
      </p:sp>
      <p:sp>
        <p:nvSpPr>
          <p:cNvPr id="211" name="likelihood"/>
          <p:cNvSpPr txBox="1"/>
          <p:nvPr/>
        </p:nvSpPr>
        <p:spPr>
          <a:xfrm>
            <a:off x="2428049" y="3057310"/>
            <a:ext cx="1408097"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likelihood</a:t>
            </a:r>
          </a:p>
        </p:txBody>
      </p:sp>
      <p:sp>
        <p:nvSpPr>
          <p:cNvPr id="212" name="Line"/>
          <p:cNvSpPr/>
          <p:nvPr/>
        </p:nvSpPr>
        <p:spPr>
          <a:xfrm>
            <a:off x="1862097" y="3533156"/>
            <a:ext cx="1" cy="672020"/>
          </a:xfrm>
          <a:prstGeom prst="line">
            <a:avLst/>
          </a:prstGeom>
          <a:ln w="38100">
            <a:solidFill>
              <a:srgbClr val="FF2600"/>
            </a:solidFill>
            <a:tailEnd type="triangle"/>
          </a:ln>
        </p:spPr>
        <p:txBody>
          <a:bodyPr lIns="45718" tIns="45718" rIns="45718" bIns="45718"/>
          <a:lstStyle/>
          <a:p>
            <a:pPr/>
          </a:p>
        </p:txBody>
      </p:sp>
      <p:sp>
        <p:nvSpPr>
          <p:cNvPr id="213" name="Line"/>
          <p:cNvSpPr/>
          <p:nvPr/>
        </p:nvSpPr>
        <p:spPr>
          <a:xfrm>
            <a:off x="3132097" y="3517217"/>
            <a:ext cx="1" cy="653098"/>
          </a:xfrm>
          <a:prstGeom prst="line">
            <a:avLst/>
          </a:prstGeom>
          <a:ln w="38100">
            <a:solidFill>
              <a:srgbClr val="FF2600"/>
            </a:solidFill>
            <a:tailEnd type="triangle"/>
          </a:ln>
        </p:spPr>
        <p:txBody>
          <a:bodyPr lIns="45718" tIns="45718" rIns="45718" bIns="45718"/>
          <a:lstStyle/>
          <a:p>
            <a:pPr/>
          </a:p>
        </p:txBody>
      </p:sp>
      <p:sp>
        <p:nvSpPr>
          <p:cNvPr id="214" name="prior"/>
          <p:cNvSpPr txBox="1"/>
          <p:nvPr/>
        </p:nvSpPr>
        <p:spPr>
          <a:xfrm>
            <a:off x="4653164" y="3057310"/>
            <a:ext cx="74056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prior</a:t>
            </a:r>
          </a:p>
        </p:txBody>
      </p:sp>
      <p:sp>
        <p:nvSpPr>
          <p:cNvPr id="215" name="Line"/>
          <p:cNvSpPr/>
          <p:nvPr/>
        </p:nvSpPr>
        <p:spPr>
          <a:xfrm flipH="1">
            <a:off x="3722266" y="3516190"/>
            <a:ext cx="1118825" cy="655620"/>
          </a:xfrm>
          <a:prstGeom prst="line">
            <a:avLst/>
          </a:prstGeom>
          <a:ln w="38100">
            <a:solidFill>
              <a:srgbClr val="FF2600"/>
            </a:solidFill>
            <a:tailEnd type="triangle"/>
          </a:ln>
        </p:spPr>
        <p:txBody>
          <a:bodyPr lIns="45718" tIns="45718" rIns="45718" bIns="45718"/>
          <a:lstStyle/>
          <a:p>
            <a:pPr/>
          </a:p>
        </p:txBody>
      </p:sp>
      <p:pic>
        <p:nvPicPr>
          <p:cNvPr id="216" name="latex-image-1.pdf" descr="latex-image-1.pdf"/>
          <p:cNvPicPr>
            <a:picLocks noChangeAspect="1"/>
          </p:cNvPicPr>
          <p:nvPr/>
        </p:nvPicPr>
        <p:blipFill>
          <a:blip r:embed="rId5">
            <a:extLst/>
          </a:blip>
          <a:stretch>
            <a:fillRect/>
          </a:stretch>
        </p:blipFill>
        <p:spPr>
          <a:xfrm>
            <a:off x="1440110" y="5167264"/>
            <a:ext cx="2922110" cy="292212"/>
          </a:xfrm>
          <a:prstGeom prst="rect">
            <a:avLst/>
          </a:prstGeom>
          <a:ln w="12700">
            <a:miter lim="400000"/>
          </a:ln>
        </p:spPr>
      </p:pic>
      <p:sp>
        <p:nvSpPr>
          <p:cNvPr id="217" name="joint distribution"/>
          <p:cNvSpPr txBox="1"/>
          <p:nvPr/>
        </p:nvSpPr>
        <p:spPr>
          <a:xfrm>
            <a:off x="2798742" y="1343949"/>
            <a:ext cx="230782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joint distribution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1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6"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Random variables in information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Random variables in information retrieval</a:t>
            </a:r>
          </a:p>
        </p:txBody>
      </p:sp>
      <p:sp>
        <p:nvSpPr>
          <p:cNvPr id="22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23" name="Image" descr="Image"/>
          <p:cNvPicPr>
            <a:picLocks noChangeAspect="1"/>
          </p:cNvPicPr>
          <p:nvPr/>
        </p:nvPicPr>
        <p:blipFill>
          <a:blip r:embed="rId3">
            <a:extLst/>
          </a:blip>
          <a:stretch>
            <a:fillRect/>
          </a:stretch>
        </p:blipFill>
        <p:spPr>
          <a:xfrm>
            <a:off x="1701094" y="1370298"/>
            <a:ext cx="992012" cy="992012"/>
          </a:xfrm>
          <a:prstGeom prst="rect">
            <a:avLst/>
          </a:prstGeom>
          <a:ln w="12700">
            <a:miter lim="400000"/>
          </a:ln>
        </p:spPr>
      </p:pic>
      <p:sp>
        <p:nvSpPr>
          <p:cNvPr id="224" name="query = “artificial intelligence”"/>
          <p:cNvSpPr txBox="1"/>
          <p:nvPr/>
        </p:nvSpPr>
        <p:spPr>
          <a:xfrm>
            <a:off x="3158476" y="1367539"/>
            <a:ext cx="4279015"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“artificial intelligence”</a:t>
            </a:r>
          </a:p>
        </p:txBody>
      </p:sp>
      <p:pic>
        <p:nvPicPr>
          <p:cNvPr id="225" name="Image" descr="Image"/>
          <p:cNvPicPr>
            <a:picLocks noChangeAspect="1"/>
          </p:cNvPicPr>
          <p:nvPr/>
        </p:nvPicPr>
        <p:blipFill>
          <a:blip r:embed="rId4">
            <a:extLst/>
          </a:blip>
          <a:stretch>
            <a:fillRect/>
          </a:stretch>
        </p:blipFill>
        <p:spPr>
          <a:xfrm>
            <a:off x="3217518" y="2131034"/>
            <a:ext cx="555904" cy="555904"/>
          </a:xfrm>
          <a:prstGeom prst="rect">
            <a:avLst/>
          </a:prstGeom>
          <a:ln w="12700">
            <a:miter lim="400000"/>
          </a:ln>
        </p:spPr>
      </p:pic>
      <p:pic>
        <p:nvPicPr>
          <p:cNvPr id="226" name="Image" descr="Image"/>
          <p:cNvPicPr>
            <a:picLocks noChangeAspect="1"/>
          </p:cNvPicPr>
          <p:nvPr/>
        </p:nvPicPr>
        <p:blipFill>
          <a:blip r:embed="rId4">
            <a:extLst/>
          </a:blip>
          <a:stretch>
            <a:fillRect/>
          </a:stretch>
        </p:blipFill>
        <p:spPr>
          <a:xfrm>
            <a:off x="4004918" y="2131034"/>
            <a:ext cx="555904" cy="555904"/>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4919318" y="2131034"/>
            <a:ext cx="555904" cy="555904"/>
          </a:xfrm>
          <a:prstGeom prst="rect">
            <a:avLst/>
          </a:prstGeom>
          <a:ln w="12700">
            <a:miter lim="400000"/>
          </a:ln>
        </p:spPr>
      </p:pic>
      <p:pic>
        <p:nvPicPr>
          <p:cNvPr id="228" name="Image" descr="Image"/>
          <p:cNvPicPr>
            <a:picLocks noChangeAspect="1"/>
          </p:cNvPicPr>
          <p:nvPr/>
        </p:nvPicPr>
        <p:blipFill>
          <a:blip r:embed="rId4">
            <a:extLst/>
          </a:blip>
          <a:stretch>
            <a:fillRect/>
          </a:stretch>
        </p:blipFill>
        <p:spPr>
          <a:xfrm>
            <a:off x="5833718" y="2131034"/>
            <a:ext cx="555904" cy="555904"/>
          </a:xfrm>
          <a:prstGeom prst="rect">
            <a:avLst/>
          </a:prstGeom>
          <a:ln w="12700">
            <a:miter lim="400000"/>
          </a:ln>
        </p:spPr>
      </p:pic>
      <p:pic>
        <p:nvPicPr>
          <p:cNvPr id="229" name="Image" descr="Image"/>
          <p:cNvPicPr>
            <a:picLocks noChangeAspect="1"/>
          </p:cNvPicPr>
          <p:nvPr/>
        </p:nvPicPr>
        <p:blipFill>
          <a:blip r:embed="rId4">
            <a:extLst/>
          </a:blip>
          <a:stretch>
            <a:fillRect/>
          </a:stretch>
        </p:blipFill>
        <p:spPr>
          <a:xfrm>
            <a:off x="6748118" y="2131034"/>
            <a:ext cx="555904" cy="555904"/>
          </a:xfrm>
          <a:prstGeom prst="rect">
            <a:avLst/>
          </a:prstGeom>
          <a:ln w="12700">
            <a:miter lim="400000"/>
          </a:ln>
        </p:spPr>
      </p:pic>
      <p:pic>
        <p:nvPicPr>
          <p:cNvPr id="230" name="Image" descr="Image"/>
          <p:cNvPicPr>
            <a:picLocks noChangeAspect="1"/>
          </p:cNvPicPr>
          <p:nvPr/>
        </p:nvPicPr>
        <p:blipFill>
          <a:blip r:embed="rId4">
            <a:extLst/>
          </a:blip>
          <a:stretch>
            <a:fillRect/>
          </a:stretch>
        </p:blipFill>
        <p:spPr>
          <a:xfrm>
            <a:off x="7535518" y="2131034"/>
            <a:ext cx="555904" cy="555904"/>
          </a:xfrm>
          <a:prstGeom prst="rect">
            <a:avLst/>
          </a:prstGeom>
          <a:ln w="12700">
            <a:miter lim="400000"/>
          </a:ln>
        </p:spPr>
      </p:pic>
      <p:pic>
        <p:nvPicPr>
          <p:cNvPr id="231" name="Image" descr="Image"/>
          <p:cNvPicPr>
            <a:picLocks noChangeAspect="1"/>
          </p:cNvPicPr>
          <p:nvPr/>
        </p:nvPicPr>
        <p:blipFill>
          <a:blip r:embed="rId4">
            <a:extLst/>
          </a:blip>
          <a:stretch>
            <a:fillRect/>
          </a:stretch>
        </p:blipFill>
        <p:spPr>
          <a:xfrm>
            <a:off x="8449918" y="2131034"/>
            <a:ext cx="555904" cy="555904"/>
          </a:xfrm>
          <a:prstGeom prst="rect">
            <a:avLst/>
          </a:prstGeom>
          <a:ln w="12700">
            <a:miter lim="400000"/>
          </a:ln>
        </p:spPr>
      </p:pic>
      <p:pic>
        <p:nvPicPr>
          <p:cNvPr id="232" name="Image" descr="Image"/>
          <p:cNvPicPr>
            <a:picLocks noChangeAspect="1"/>
          </p:cNvPicPr>
          <p:nvPr/>
        </p:nvPicPr>
        <p:blipFill>
          <a:blip r:embed="rId4">
            <a:extLst/>
          </a:blip>
          <a:stretch>
            <a:fillRect/>
          </a:stretch>
        </p:blipFill>
        <p:spPr>
          <a:xfrm>
            <a:off x="9364318" y="2131034"/>
            <a:ext cx="555904" cy="555904"/>
          </a:xfrm>
          <a:prstGeom prst="rect">
            <a:avLst/>
          </a:prstGeom>
          <a:ln w="12700">
            <a:miter lim="400000"/>
          </a:ln>
        </p:spPr>
      </p:pic>
      <p:sp>
        <p:nvSpPr>
          <p:cNvPr id="233" name="d = artificial, intelligence, machine, intelligence, information, retrieval"/>
          <p:cNvSpPr txBox="1"/>
          <p:nvPr/>
        </p:nvSpPr>
        <p:spPr>
          <a:xfrm>
            <a:off x="1860827" y="3500477"/>
            <a:ext cx="854439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d</a:t>
            </a:r>
            <a:r>
              <a:t> = artificial, intelligence, machine, intelligence, information, retrieval</a:t>
            </a:r>
          </a:p>
        </p:txBody>
      </p:sp>
      <p:sp>
        <p:nvSpPr>
          <p:cNvPr id="234" name="rel =     0,       1,         0,         0,        0,       0,         0,        0"/>
          <p:cNvSpPr txBox="1"/>
          <p:nvPr/>
        </p:nvSpPr>
        <p:spPr>
          <a:xfrm>
            <a:off x="2452999" y="2887458"/>
            <a:ext cx="7286002"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rel</a:t>
            </a:r>
            <a:r>
              <a:t> =     0,       1,         0,         0,        0,       0,         0,        0</a:t>
            </a:r>
          </a:p>
        </p:txBody>
      </p:sp>
      <p:sp>
        <p:nvSpPr>
          <p:cNvPr id="235" name="Line"/>
          <p:cNvSpPr/>
          <p:nvPr/>
        </p:nvSpPr>
        <p:spPr>
          <a:xfrm flipV="1">
            <a:off x="2024360" y="2799232"/>
            <a:ext cx="2237929" cy="756047"/>
          </a:xfrm>
          <a:prstGeom prst="line">
            <a:avLst/>
          </a:prstGeom>
          <a:ln w="25400">
            <a:solidFill>
              <a:srgbClr val="FF2600"/>
            </a:solidFill>
            <a:tailEnd type="triangle"/>
          </a:ln>
        </p:spPr>
        <p:txBody>
          <a:bodyPr lIns="45718" tIns="45718" rIns="45718" bIns="45718"/>
          <a:lstStyle/>
          <a:p>
            <a:pPr/>
          </a:p>
        </p:txBody>
      </p:sp>
      <p:sp>
        <p:nvSpPr>
          <p:cNvPr id="236" name="q = artificial, intelligence"/>
          <p:cNvSpPr txBox="1"/>
          <p:nvPr/>
        </p:nvSpPr>
        <p:spPr>
          <a:xfrm>
            <a:off x="1816451" y="4602617"/>
            <a:ext cx="3093501"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q</a:t>
            </a:r>
            <a:r>
              <a:t> = artificial, intelligence</a:t>
            </a:r>
          </a:p>
        </p:txBody>
      </p:sp>
      <p:sp>
        <p:nvSpPr>
          <p:cNvPr id="237" name="Notations: in future slides, q denotes the query, d denotes the document, rel denotes the relevance judgment"/>
          <p:cNvSpPr txBox="1"/>
          <p:nvPr/>
        </p:nvSpPr>
        <p:spPr>
          <a:xfrm>
            <a:off x="1954980" y="5704757"/>
            <a:ext cx="8356087"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b="1" i="1" sz="2200">
                <a:solidFill>
                  <a:srgbClr val="FF2600"/>
                </a:solidFill>
                <a:latin typeface="Arial"/>
                <a:ea typeface="Arial"/>
                <a:cs typeface="Arial"/>
                <a:sym typeface="Arial"/>
              </a:defRPr>
            </a:pPr>
            <a:r>
              <a:t>Notations: </a:t>
            </a:r>
            <a:r>
              <a:rPr b="0">
                <a:solidFill>
                  <a:srgbClr val="000000"/>
                </a:solidFill>
              </a:rPr>
              <a:t>in future slides, q denotes the query, d denotes the document, rel denotes the relevance judgment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1" name="Random variables in information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Random variables in information retrieval</a:t>
            </a:r>
          </a:p>
        </p:txBody>
      </p:sp>
      <p:sp>
        <p:nvSpPr>
          <p:cNvPr id="242"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43" name="Image" descr="Image"/>
          <p:cNvPicPr>
            <a:picLocks noChangeAspect="1"/>
          </p:cNvPicPr>
          <p:nvPr/>
        </p:nvPicPr>
        <p:blipFill>
          <a:blip r:embed="rId3">
            <a:extLst/>
          </a:blip>
          <a:stretch>
            <a:fillRect/>
          </a:stretch>
        </p:blipFill>
        <p:spPr>
          <a:xfrm>
            <a:off x="1701094" y="1370298"/>
            <a:ext cx="992012" cy="992012"/>
          </a:xfrm>
          <a:prstGeom prst="rect">
            <a:avLst/>
          </a:prstGeom>
          <a:ln w="12700">
            <a:miter lim="400000"/>
          </a:ln>
        </p:spPr>
      </p:pic>
      <p:sp>
        <p:nvSpPr>
          <p:cNvPr id="244" name="query = “artificial intelligence”"/>
          <p:cNvSpPr txBox="1"/>
          <p:nvPr/>
        </p:nvSpPr>
        <p:spPr>
          <a:xfrm>
            <a:off x="3158476" y="1367539"/>
            <a:ext cx="4279015" cy="3752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“artificial intelligence”</a:t>
            </a:r>
          </a:p>
        </p:txBody>
      </p:sp>
      <p:pic>
        <p:nvPicPr>
          <p:cNvPr id="245" name="Image" descr="Image"/>
          <p:cNvPicPr>
            <a:picLocks noChangeAspect="1"/>
          </p:cNvPicPr>
          <p:nvPr/>
        </p:nvPicPr>
        <p:blipFill>
          <a:blip r:embed="rId4">
            <a:extLst/>
          </a:blip>
          <a:stretch>
            <a:fillRect/>
          </a:stretch>
        </p:blipFill>
        <p:spPr>
          <a:xfrm>
            <a:off x="3217518" y="2131034"/>
            <a:ext cx="555904" cy="555904"/>
          </a:xfrm>
          <a:prstGeom prst="rect">
            <a:avLst/>
          </a:prstGeom>
          <a:ln w="12700">
            <a:miter lim="400000"/>
          </a:ln>
        </p:spPr>
      </p:pic>
      <p:pic>
        <p:nvPicPr>
          <p:cNvPr id="246" name="Image" descr="Image"/>
          <p:cNvPicPr>
            <a:picLocks noChangeAspect="1"/>
          </p:cNvPicPr>
          <p:nvPr/>
        </p:nvPicPr>
        <p:blipFill>
          <a:blip r:embed="rId4">
            <a:extLst/>
          </a:blip>
          <a:stretch>
            <a:fillRect/>
          </a:stretch>
        </p:blipFill>
        <p:spPr>
          <a:xfrm>
            <a:off x="4004918" y="2131034"/>
            <a:ext cx="555904" cy="555904"/>
          </a:xfrm>
          <a:prstGeom prst="rect">
            <a:avLst/>
          </a:prstGeom>
          <a:ln w="12700">
            <a:miter lim="400000"/>
          </a:ln>
        </p:spPr>
      </p:pic>
      <p:pic>
        <p:nvPicPr>
          <p:cNvPr id="247" name="Image" descr="Image"/>
          <p:cNvPicPr>
            <a:picLocks noChangeAspect="1"/>
          </p:cNvPicPr>
          <p:nvPr/>
        </p:nvPicPr>
        <p:blipFill>
          <a:blip r:embed="rId4">
            <a:extLst/>
          </a:blip>
          <a:stretch>
            <a:fillRect/>
          </a:stretch>
        </p:blipFill>
        <p:spPr>
          <a:xfrm>
            <a:off x="4919318" y="2131034"/>
            <a:ext cx="555904" cy="555904"/>
          </a:xfrm>
          <a:prstGeom prst="rect">
            <a:avLst/>
          </a:prstGeom>
          <a:ln w="12700">
            <a:miter lim="400000"/>
          </a:ln>
        </p:spPr>
      </p:pic>
      <p:pic>
        <p:nvPicPr>
          <p:cNvPr id="248" name="Image" descr="Image"/>
          <p:cNvPicPr>
            <a:picLocks noChangeAspect="1"/>
          </p:cNvPicPr>
          <p:nvPr/>
        </p:nvPicPr>
        <p:blipFill>
          <a:blip r:embed="rId4">
            <a:extLst/>
          </a:blip>
          <a:stretch>
            <a:fillRect/>
          </a:stretch>
        </p:blipFill>
        <p:spPr>
          <a:xfrm>
            <a:off x="5833718" y="2131034"/>
            <a:ext cx="555904" cy="555904"/>
          </a:xfrm>
          <a:prstGeom prst="rect">
            <a:avLst/>
          </a:prstGeom>
          <a:ln w="12700">
            <a:miter lim="400000"/>
          </a:ln>
        </p:spPr>
      </p:pic>
      <p:pic>
        <p:nvPicPr>
          <p:cNvPr id="249" name="Image" descr="Image"/>
          <p:cNvPicPr>
            <a:picLocks noChangeAspect="1"/>
          </p:cNvPicPr>
          <p:nvPr/>
        </p:nvPicPr>
        <p:blipFill>
          <a:blip r:embed="rId4">
            <a:extLst/>
          </a:blip>
          <a:stretch>
            <a:fillRect/>
          </a:stretch>
        </p:blipFill>
        <p:spPr>
          <a:xfrm>
            <a:off x="6748118" y="2131034"/>
            <a:ext cx="555904" cy="555904"/>
          </a:xfrm>
          <a:prstGeom prst="rect">
            <a:avLst/>
          </a:prstGeom>
          <a:ln w="12700">
            <a:miter lim="400000"/>
          </a:ln>
        </p:spPr>
      </p:pic>
      <p:pic>
        <p:nvPicPr>
          <p:cNvPr id="250" name="Image" descr="Image"/>
          <p:cNvPicPr>
            <a:picLocks noChangeAspect="1"/>
          </p:cNvPicPr>
          <p:nvPr/>
        </p:nvPicPr>
        <p:blipFill>
          <a:blip r:embed="rId4">
            <a:extLst/>
          </a:blip>
          <a:stretch>
            <a:fillRect/>
          </a:stretch>
        </p:blipFill>
        <p:spPr>
          <a:xfrm>
            <a:off x="7535518" y="2131034"/>
            <a:ext cx="555904" cy="555904"/>
          </a:xfrm>
          <a:prstGeom prst="rect">
            <a:avLst/>
          </a:prstGeom>
          <a:ln w="12700">
            <a:miter lim="400000"/>
          </a:ln>
        </p:spPr>
      </p:pic>
      <p:pic>
        <p:nvPicPr>
          <p:cNvPr id="251" name="Image" descr="Image"/>
          <p:cNvPicPr>
            <a:picLocks noChangeAspect="1"/>
          </p:cNvPicPr>
          <p:nvPr/>
        </p:nvPicPr>
        <p:blipFill>
          <a:blip r:embed="rId4">
            <a:extLst/>
          </a:blip>
          <a:stretch>
            <a:fillRect/>
          </a:stretch>
        </p:blipFill>
        <p:spPr>
          <a:xfrm>
            <a:off x="8449918" y="2131034"/>
            <a:ext cx="555904" cy="555904"/>
          </a:xfrm>
          <a:prstGeom prst="rect">
            <a:avLst/>
          </a:prstGeom>
          <a:ln w="12700">
            <a:miter lim="400000"/>
          </a:ln>
        </p:spPr>
      </p:pic>
      <p:pic>
        <p:nvPicPr>
          <p:cNvPr id="252" name="Image" descr="Image"/>
          <p:cNvPicPr>
            <a:picLocks noChangeAspect="1"/>
          </p:cNvPicPr>
          <p:nvPr/>
        </p:nvPicPr>
        <p:blipFill>
          <a:blip r:embed="rId4">
            <a:extLst/>
          </a:blip>
          <a:stretch>
            <a:fillRect/>
          </a:stretch>
        </p:blipFill>
        <p:spPr>
          <a:xfrm>
            <a:off x="9364318" y="2131034"/>
            <a:ext cx="555904" cy="555904"/>
          </a:xfrm>
          <a:prstGeom prst="rect">
            <a:avLst/>
          </a:prstGeom>
          <a:ln w="12700">
            <a:miter lim="400000"/>
          </a:ln>
        </p:spPr>
      </p:pic>
      <p:sp>
        <p:nvSpPr>
          <p:cNvPr id="253" name="d = artificial, intelligence, machine, intelligence, information, retrieval"/>
          <p:cNvSpPr txBox="1"/>
          <p:nvPr/>
        </p:nvSpPr>
        <p:spPr>
          <a:xfrm>
            <a:off x="1860827" y="3500477"/>
            <a:ext cx="854439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d</a:t>
            </a:r>
            <a:r>
              <a:t> = artificial, intelligence, machine, intelligence, information, retrieval</a:t>
            </a:r>
          </a:p>
        </p:txBody>
      </p:sp>
      <p:sp>
        <p:nvSpPr>
          <p:cNvPr id="254" name="d = 56,         100,            120,         100,              50,               221"/>
          <p:cNvSpPr txBox="1"/>
          <p:nvPr/>
        </p:nvSpPr>
        <p:spPr>
          <a:xfrm>
            <a:off x="1826870" y="3983077"/>
            <a:ext cx="8047530"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d</a:t>
            </a:r>
            <a:r>
              <a:t> = 56,         100,            120,         100,              50,               221</a:t>
            </a:r>
          </a:p>
        </p:txBody>
      </p:sp>
      <p:sp>
        <p:nvSpPr>
          <p:cNvPr id="255" name="rel =     0,       1,         0,         0,        0,       0,         0,        0"/>
          <p:cNvSpPr txBox="1"/>
          <p:nvPr/>
        </p:nvSpPr>
        <p:spPr>
          <a:xfrm>
            <a:off x="2452999" y="2887458"/>
            <a:ext cx="7286002"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rel</a:t>
            </a:r>
            <a:r>
              <a:t> =     0,       1,         0,         0,        0,       0,         0,        0</a:t>
            </a:r>
          </a:p>
        </p:txBody>
      </p:sp>
      <p:sp>
        <p:nvSpPr>
          <p:cNvPr id="256" name="Line"/>
          <p:cNvSpPr/>
          <p:nvPr/>
        </p:nvSpPr>
        <p:spPr>
          <a:xfrm flipV="1">
            <a:off x="2024360" y="2799232"/>
            <a:ext cx="2237929" cy="756047"/>
          </a:xfrm>
          <a:prstGeom prst="line">
            <a:avLst/>
          </a:prstGeom>
          <a:ln w="25400">
            <a:solidFill>
              <a:srgbClr val="FF2600"/>
            </a:solidFill>
            <a:tailEnd type="triangle"/>
          </a:ln>
        </p:spPr>
        <p:txBody>
          <a:bodyPr lIns="45718" tIns="45718" rIns="45718" bIns="45718"/>
          <a:lstStyle/>
          <a:p>
            <a:pPr/>
          </a:p>
        </p:txBody>
      </p:sp>
      <p:sp>
        <p:nvSpPr>
          <p:cNvPr id="257" name="q = artificial, intelligence"/>
          <p:cNvSpPr txBox="1"/>
          <p:nvPr/>
        </p:nvSpPr>
        <p:spPr>
          <a:xfrm>
            <a:off x="1816451" y="4602617"/>
            <a:ext cx="3093501"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q</a:t>
            </a:r>
            <a:r>
              <a:t> = artificial, intelligence</a:t>
            </a:r>
          </a:p>
        </p:txBody>
      </p:sp>
      <p:sp>
        <p:nvSpPr>
          <p:cNvPr id="258" name="q = 56,         100"/>
          <p:cNvSpPr txBox="1"/>
          <p:nvPr/>
        </p:nvSpPr>
        <p:spPr>
          <a:xfrm>
            <a:off x="1824873" y="5085217"/>
            <a:ext cx="214643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sz="2200">
                <a:solidFill>
                  <a:srgbClr val="000000"/>
                </a:solidFill>
                <a:latin typeface="Arial"/>
                <a:ea typeface="Arial"/>
                <a:cs typeface="Arial"/>
                <a:sym typeface="Arial"/>
              </a:defRPr>
            </a:pPr>
            <a:r>
              <a:rPr b="1">
                <a:solidFill>
                  <a:srgbClr val="FF2600"/>
                </a:solidFill>
              </a:rPr>
              <a:t>q</a:t>
            </a:r>
            <a:r>
              <a:t> = 56,         100</a:t>
            </a:r>
          </a:p>
        </p:txBody>
      </p:sp>
      <p:sp>
        <p:nvSpPr>
          <p:cNvPr id="259" name="Notations: in future slides, q denotes the query, d denotes the document, rel denotes the relevance judgment"/>
          <p:cNvSpPr txBox="1"/>
          <p:nvPr/>
        </p:nvSpPr>
        <p:spPr>
          <a:xfrm>
            <a:off x="1954980" y="5704757"/>
            <a:ext cx="8356087"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b="1" i="1" sz="2200">
                <a:solidFill>
                  <a:srgbClr val="FF2600"/>
                </a:solidFill>
                <a:latin typeface="Arial"/>
                <a:ea typeface="Arial"/>
                <a:cs typeface="Arial"/>
                <a:sym typeface="Arial"/>
              </a:defRPr>
            </a:pPr>
            <a:r>
              <a:t>Notations: </a:t>
            </a:r>
            <a:r>
              <a:rPr b="0">
                <a:solidFill>
                  <a:srgbClr val="000000"/>
                </a:solidFill>
              </a:rPr>
              <a:t>in future slides, q denotes the query, d denotes the document, rel denotes the relevance judgment</a:t>
            </a:r>
          </a:p>
        </p:txBody>
      </p:sp>
      <p:sp>
        <p:nvSpPr>
          <p:cNvPr id="260" name="Rectangle"/>
          <p:cNvSpPr/>
          <p:nvPr/>
        </p:nvSpPr>
        <p:spPr>
          <a:xfrm>
            <a:off x="1598265" y="2881656"/>
            <a:ext cx="9454754" cy="2615340"/>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61" name="Observation"/>
          <p:cNvSpPr txBox="1"/>
          <p:nvPr/>
        </p:nvSpPr>
        <p:spPr>
          <a:xfrm>
            <a:off x="9143356" y="5001328"/>
            <a:ext cx="1734427"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Observation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Probability ranking princi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Probability ranking principle</a:t>
            </a:r>
          </a:p>
        </p:txBody>
      </p:sp>
      <p:sp>
        <p:nvSpPr>
          <p:cNvPr id="26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67" name="latex-image-1.pdf" descr="latex-image-1.pdf"/>
          <p:cNvPicPr>
            <a:picLocks noChangeAspect="1"/>
          </p:cNvPicPr>
          <p:nvPr/>
        </p:nvPicPr>
        <p:blipFill>
          <a:blip r:embed="rId3">
            <a:extLst/>
          </a:blip>
          <a:stretch>
            <a:fillRect/>
          </a:stretch>
        </p:blipFill>
        <p:spPr>
          <a:xfrm>
            <a:off x="6012308" y="3137086"/>
            <a:ext cx="1934398" cy="329828"/>
          </a:xfrm>
          <a:prstGeom prst="rect">
            <a:avLst/>
          </a:prstGeom>
          <a:ln w="12700">
            <a:miter lim="400000"/>
          </a:ln>
        </p:spPr>
      </p:pic>
      <p:sp>
        <p:nvSpPr>
          <p:cNvPr id="268" name="Assume documents are labelled by 0/1 labels (i.e., the relevance judgement is either 0 or 1), given query q, documents should be ranked on their probabilities of relevance (van Rijsbergen 1979):…"/>
          <p:cNvSpPr txBox="1"/>
          <p:nvPr>
            <p:ph type="body" idx="4294967295"/>
          </p:nvPr>
        </p:nvSpPr>
        <p:spPr>
          <a:xfrm>
            <a:off x="600769" y="1544531"/>
            <a:ext cx="10284481" cy="424248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Assume documents are labelled by 0/1 labels (i.e., the relevance judgement is either 0 or 1), given query q, documents should be ranked on their probabilities of relevance </a:t>
            </a:r>
            <a:r>
              <a:rPr i="1"/>
              <a:t>(van Rijsbergen 1979)</a:t>
            </a:r>
            <a:r>
              <a: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i="1"/>
              <a:t>Theorem</a:t>
            </a:r>
            <a:r>
              <a:rPr i="1"/>
              <a:t>. The PRP is optimal, in the sense that it minimizes the expected loss</a:t>
            </a:r>
            <a:r>
              <a:t> </a:t>
            </a:r>
            <a:r>
              <a:rPr i="1"/>
              <a:t>(Ripley 1996)</a:t>
            </a:r>
          </a:p>
        </p:txBody>
      </p:sp>
      <p:sp>
        <p:nvSpPr>
          <p:cNvPr id="269" name="PRP: rank documents by"/>
          <p:cNvSpPr txBox="1"/>
          <p:nvPr/>
        </p:nvSpPr>
        <p:spPr>
          <a:xfrm>
            <a:off x="2443364" y="3095751"/>
            <a:ext cx="3411100"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PRP: rank documents by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Estimating"/>
          <p:cNvSpPr txBox="1"/>
          <p:nvPr>
            <p:ph type="title" idx="4294967295"/>
          </p:nvPr>
        </p:nvSpPr>
        <p:spPr>
          <a:xfrm>
            <a:off x="386860" y="528637"/>
            <a:ext cx="3229469" cy="669926"/>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Estimating</a:t>
            </a:r>
          </a:p>
        </p:txBody>
      </p:sp>
      <p:sp>
        <p:nvSpPr>
          <p:cNvPr id="27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75" name="latex-image-1.pdf" descr="latex-image-1.pdf"/>
          <p:cNvPicPr>
            <a:picLocks noChangeAspect="1"/>
          </p:cNvPicPr>
          <p:nvPr/>
        </p:nvPicPr>
        <p:blipFill>
          <a:blip r:embed="rId3">
            <a:extLst/>
          </a:blip>
          <a:stretch>
            <a:fillRect/>
          </a:stretch>
        </p:blipFill>
        <p:spPr>
          <a:xfrm>
            <a:off x="2583308" y="660586"/>
            <a:ext cx="1934398" cy="329828"/>
          </a:xfrm>
          <a:prstGeom prst="rect">
            <a:avLst/>
          </a:prstGeom>
          <a:ln w="12700">
            <a:miter lim="400000"/>
          </a:ln>
        </p:spPr>
      </p:pic>
      <p:pic>
        <p:nvPicPr>
          <p:cNvPr id="276" name="latex-image-1.pdf" descr="latex-image-1.pdf"/>
          <p:cNvPicPr>
            <a:picLocks noChangeAspect="1"/>
          </p:cNvPicPr>
          <p:nvPr/>
        </p:nvPicPr>
        <p:blipFill>
          <a:blip r:embed="rId4">
            <a:extLst/>
          </a:blip>
          <a:stretch>
            <a:fillRect/>
          </a:stretch>
        </p:blipFill>
        <p:spPr>
          <a:xfrm>
            <a:off x="1065341" y="1912371"/>
            <a:ext cx="4255420" cy="1386009"/>
          </a:xfrm>
          <a:prstGeom prst="rect">
            <a:avLst/>
          </a:prstGeom>
          <a:ln w="12700">
            <a:miter lim="400000"/>
          </a:ln>
        </p:spPr>
      </p:pic>
      <p:sp>
        <p:nvSpPr>
          <p:cNvPr id="277" name="Problems with this estimation?"/>
          <p:cNvSpPr txBox="1"/>
          <p:nvPr/>
        </p:nvSpPr>
        <p:spPr>
          <a:xfrm>
            <a:off x="6144191" y="2449572"/>
            <a:ext cx="3680168"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Problems with this estimation?</a:t>
            </a:r>
          </a:p>
        </p:txBody>
      </p:sp>
      <p:sp>
        <p:nvSpPr>
          <p:cNvPr id="278" name="Line"/>
          <p:cNvSpPr/>
          <p:nvPr/>
        </p:nvSpPr>
        <p:spPr>
          <a:xfrm flipH="1">
            <a:off x="5351901" y="2875992"/>
            <a:ext cx="655038" cy="1"/>
          </a:xfrm>
          <a:prstGeom prst="line">
            <a:avLst/>
          </a:prstGeom>
          <a:ln w="25400">
            <a:solidFill>
              <a:srgbClr val="FF2600"/>
            </a:solidFill>
            <a:tailEnd type="triangle"/>
          </a:ln>
        </p:spPr>
        <p:txBody>
          <a:bodyPr lIns="45718" tIns="45718" rIns="45718" bIns="45718"/>
          <a:lstStyle/>
          <a:p>
            <a:pPr/>
          </a:p>
        </p:txBody>
      </p:sp>
      <p:sp>
        <p:nvSpPr>
          <p:cNvPr id="279" name="not enough data…"/>
          <p:cNvSpPr txBox="1"/>
          <p:nvPr/>
        </p:nvSpPr>
        <p:spPr>
          <a:xfrm>
            <a:off x="6144191" y="3222751"/>
            <a:ext cx="3680168"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94105" indent="-294105">
              <a:lnSpc>
                <a:spcPts val="4000"/>
              </a:lnSpc>
              <a:buSzPct val="100000"/>
              <a:buAutoNum type="arabicPeriod" startAt="1"/>
              <a:defRPr sz="2200">
                <a:solidFill>
                  <a:srgbClr val="000000"/>
                </a:solidFill>
                <a:latin typeface="Arial"/>
                <a:ea typeface="Arial"/>
                <a:cs typeface="Arial"/>
                <a:sym typeface="Arial"/>
              </a:defRPr>
            </a:pPr>
            <a:r>
              <a:t>not enough data</a:t>
            </a:r>
          </a:p>
          <a:p>
            <a:pPr marL="294105" indent="-294105">
              <a:lnSpc>
                <a:spcPts val="4000"/>
              </a:lnSpc>
              <a:buSzPct val="100000"/>
              <a:buAutoNum type="arabicPeriod" startAt="1"/>
              <a:defRPr sz="2200">
                <a:solidFill>
                  <a:srgbClr val="000000"/>
                </a:solidFill>
                <a:latin typeface="Arial"/>
                <a:ea typeface="Arial"/>
                <a:cs typeface="Arial"/>
                <a:sym typeface="Arial"/>
              </a:defRPr>
            </a:pPr>
            <a:r>
              <a:t>cannot adapt to new q</a:t>
            </a:r>
          </a:p>
        </p:txBody>
      </p:sp>
      <p:sp>
        <p:nvSpPr>
          <p:cNvPr id="280" name="Rectangle"/>
          <p:cNvSpPr/>
          <p:nvPr/>
        </p:nvSpPr>
        <p:spPr>
          <a:xfrm>
            <a:off x="876300" y="2031374"/>
            <a:ext cx="1908997" cy="536626"/>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281" name="latex-image-1.pdf" descr="latex-image-1.pdf"/>
          <p:cNvPicPr>
            <a:picLocks noChangeAspect="1"/>
          </p:cNvPicPr>
          <p:nvPr/>
        </p:nvPicPr>
        <p:blipFill>
          <a:blip r:embed="rId5">
            <a:extLst/>
          </a:blip>
          <a:stretch>
            <a:fillRect/>
          </a:stretch>
        </p:blipFill>
        <p:spPr>
          <a:xfrm>
            <a:off x="842149" y="5053459"/>
            <a:ext cx="5714048" cy="329829"/>
          </a:xfrm>
          <a:prstGeom prst="rect">
            <a:avLst/>
          </a:prstGeom>
          <a:ln w="12700">
            <a:miter lim="400000"/>
          </a:ln>
        </p:spPr>
      </p:pic>
      <p:sp>
        <p:nvSpPr>
          <p:cNvPr id="282" name="Rectangle"/>
          <p:cNvSpPr/>
          <p:nvPr/>
        </p:nvSpPr>
        <p:spPr>
          <a:xfrm>
            <a:off x="3242857" y="4936047"/>
            <a:ext cx="1908997" cy="536626"/>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83" name="Bayes rule"/>
          <p:cNvSpPr txBox="1"/>
          <p:nvPr/>
        </p:nvSpPr>
        <p:spPr>
          <a:xfrm>
            <a:off x="7078006" y="5012125"/>
            <a:ext cx="1517510"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Bayes rule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8"/>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27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xit" nodeType="clickEffect" presetSubtype="0" presetID="1" grpId="4" fill="hold">
                                  <p:stCondLst>
                                    <p:cond delay="0"/>
                                  </p:stCondLst>
                                  <p:iterate type="el" backwards="0">
                                    <p:tmAbs val="0"/>
                                  </p:iterate>
                                  <p:childTnLst>
                                    <p:set>
                                      <p:cBhvr>
                                        <p:cTn id="17" fill="hold">
                                          <p:stCondLst>
                                            <p:cond delay="0"/>
                                          </p:stCondLst>
                                        </p:cTn>
                                        <p:tgtEl>
                                          <p:spTgt spid="277"/>
                                        </p:tgtEl>
                                        <p:attrNameLst>
                                          <p:attrName>style.visibility</p:attrName>
                                        </p:attrNameLst>
                                      </p:cBhvr>
                                      <p:to>
                                        <p:strVal val="hidden"/>
                                      </p:to>
                                    </p:set>
                                  </p:childTnLst>
                                </p:cTn>
                              </p:par>
                            </p:childTnLst>
                          </p:cTn>
                        </p:par>
                        <p:par>
                          <p:cTn id="18" fill="hold">
                            <p:stCondLst>
                              <p:cond delay="0"/>
                            </p:stCondLst>
                            <p:childTnLst>
                              <p:par>
                                <p:cTn id="19" presetClass="exit" nodeType="afterEffect" presetSubtype="0" presetID="1" grpId="5" fill="hold">
                                  <p:stCondLst>
                                    <p:cond delay="0"/>
                                  </p:stCondLst>
                                  <p:iterate type="el" backwards="0">
                                    <p:tmAbs val="0"/>
                                  </p:iterate>
                                  <p:childTnLst>
                                    <p:set>
                                      <p:cBhvr>
                                        <p:cTn id="20" fill="hold">
                                          <p:stCondLst>
                                            <p:cond delay="0"/>
                                          </p:stCondLst>
                                        </p:cTn>
                                        <p:tgtEl>
                                          <p:spTgt spid="278"/>
                                        </p:tgtEl>
                                        <p:attrNameLst>
                                          <p:attrName>style.visibility</p:attrName>
                                        </p:attrNameLst>
                                      </p:cBhvr>
                                      <p:to>
                                        <p:strVal val="hidden"/>
                                      </p:to>
                                    </p:set>
                                  </p:childTnLst>
                                </p:cTn>
                              </p:par>
                            </p:childTnLst>
                          </p:cTn>
                        </p:par>
                        <p:par>
                          <p:cTn id="21" fill="hold">
                            <p:stCondLst>
                              <p:cond delay="0"/>
                            </p:stCondLst>
                            <p:childTnLst>
                              <p:par>
                                <p:cTn id="22" presetClass="exit" nodeType="afterEffect" presetSubtype="0" presetID="1" grpId="6" fill="hold">
                                  <p:stCondLst>
                                    <p:cond delay="0"/>
                                  </p:stCondLst>
                                  <p:iterate type="el" backwards="0">
                                    <p:tmAbs val="0"/>
                                  </p:iterate>
                                  <p:childTnLst>
                                    <p:set>
                                      <p:cBhvr>
                                        <p:cTn id="23" fill="hold">
                                          <p:stCondLst>
                                            <p:cond delay="0"/>
                                          </p:stCondLst>
                                        </p:cTn>
                                        <p:tgtEl>
                                          <p:spTgt spid="279"/>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280"/>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282"/>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2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3"/>
      <p:bldP build="whole" bldLvl="1" animBg="1" rev="0" advAuto="0" spid="280" grpId="7"/>
      <p:bldP build="whole" bldLvl="1" animBg="1" rev="0" advAuto="0" spid="279" grpId="6"/>
      <p:bldP build="whole" bldLvl="1" animBg="1" rev="0" advAuto="0" spid="278" grpId="2"/>
      <p:bldP build="whole" bldLvl="1" animBg="1" rev="0" advAuto="0" spid="281" grpId="9"/>
      <p:bldP build="whole" bldLvl="1" animBg="1" rev="0" advAuto="0" spid="278" grpId="5"/>
      <p:bldP build="whole" bldLvl="1" animBg="1" rev="0" advAuto="0" spid="277" grpId="1"/>
      <p:bldP build="whole" bldLvl="1" animBg="1" rev="0" advAuto="0" spid="282" grpId="8"/>
      <p:bldP build="whole" bldLvl="1" animBg="1" rev="0" advAuto="0" spid="277" grpId="4"/>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Estimating"/>
          <p:cNvSpPr txBox="1"/>
          <p:nvPr>
            <p:ph type="title" idx="4294967295"/>
          </p:nvPr>
        </p:nvSpPr>
        <p:spPr>
          <a:xfrm>
            <a:off x="386860" y="551291"/>
            <a:ext cx="3229469" cy="669925"/>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Estimating</a:t>
            </a:r>
          </a:p>
        </p:txBody>
      </p:sp>
      <p:sp>
        <p:nvSpPr>
          <p:cNvPr id="28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89" name="latex-image-1.pdf" descr="latex-image-1.pdf"/>
          <p:cNvPicPr>
            <a:picLocks noChangeAspect="1"/>
          </p:cNvPicPr>
          <p:nvPr/>
        </p:nvPicPr>
        <p:blipFill>
          <a:blip r:embed="rId3">
            <a:extLst/>
          </a:blip>
          <a:stretch>
            <a:fillRect/>
          </a:stretch>
        </p:blipFill>
        <p:spPr>
          <a:xfrm>
            <a:off x="2583308" y="660586"/>
            <a:ext cx="1934398" cy="329828"/>
          </a:xfrm>
          <a:prstGeom prst="rect">
            <a:avLst/>
          </a:prstGeom>
          <a:ln w="12700">
            <a:miter lim="400000"/>
          </a:ln>
        </p:spPr>
      </p:pic>
      <p:pic>
        <p:nvPicPr>
          <p:cNvPr id="290" name="latex-image-1.pdf" descr="latex-image-1.pdf"/>
          <p:cNvPicPr>
            <a:picLocks noChangeAspect="1"/>
          </p:cNvPicPr>
          <p:nvPr/>
        </p:nvPicPr>
        <p:blipFill>
          <a:blip r:embed="rId4">
            <a:extLst/>
          </a:blip>
          <a:stretch>
            <a:fillRect/>
          </a:stretch>
        </p:blipFill>
        <p:spPr>
          <a:xfrm>
            <a:off x="799355" y="2114178"/>
            <a:ext cx="5714048" cy="329829"/>
          </a:xfrm>
          <a:prstGeom prst="rect">
            <a:avLst/>
          </a:prstGeom>
          <a:ln w="12700">
            <a:miter lim="400000"/>
          </a:ln>
        </p:spPr>
      </p:pic>
      <p:pic>
        <p:nvPicPr>
          <p:cNvPr id="291" name="latex-image-1.pdf" descr="latex-image-1.pdf"/>
          <p:cNvPicPr>
            <a:picLocks noChangeAspect="1"/>
          </p:cNvPicPr>
          <p:nvPr/>
        </p:nvPicPr>
        <p:blipFill>
          <a:blip r:embed="rId5">
            <a:extLst/>
          </a:blip>
          <a:stretch>
            <a:fillRect/>
          </a:stretch>
        </p:blipFill>
        <p:spPr>
          <a:xfrm>
            <a:off x="792857" y="2783284"/>
            <a:ext cx="5714047" cy="1608979"/>
          </a:xfrm>
          <a:prstGeom prst="rect">
            <a:avLst/>
          </a:prstGeom>
          <a:ln w="12700">
            <a:miter lim="400000"/>
          </a:ln>
        </p:spPr>
      </p:pic>
      <p:sp>
        <p:nvSpPr>
          <p:cNvPr id="292" name="odds"/>
          <p:cNvSpPr txBox="1"/>
          <p:nvPr/>
        </p:nvSpPr>
        <p:spPr>
          <a:xfrm>
            <a:off x="411364" y="4286025"/>
            <a:ext cx="77153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odds</a:t>
            </a:r>
          </a:p>
        </p:txBody>
      </p:sp>
      <p:sp>
        <p:nvSpPr>
          <p:cNvPr id="293" name="Line"/>
          <p:cNvSpPr/>
          <p:nvPr/>
        </p:nvSpPr>
        <p:spPr>
          <a:xfrm flipV="1">
            <a:off x="897295" y="3336970"/>
            <a:ext cx="1" cy="907405"/>
          </a:xfrm>
          <a:prstGeom prst="line">
            <a:avLst/>
          </a:prstGeom>
          <a:ln w="38100">
            <a:solidFill>
              <a:srgbClr val="FF26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9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9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2"/>
      <p:bldP build="whole" bldLvl="1" animBg="1" rev="0" advAuto="0" spid="292" grpId="3"/>
      <p:bldP build="whole" bldLvl="1" animBg="1" rev="0" advAuto="0" spid="291" grpId="1"/>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Estimating the generative model"/>
          <p:cNvSpPr txBox="1"/>
          <p:nvPr>
            <p:ph type="title" idx="4294967295"/>
          </p:nvPr>
        </p:nvSpPr>
        <p:spPr>
          <a:xfrm>
            <a:off x="386860" y="551291"/>
            <a:ext cx="7883969" cy="669925"/>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Estimating the generative model </a:t>
            </a:r>
          </a:p>
        </p:txBody>
      </p:sp>
      <p:sp>
        <p:nvSpPr>
          <p:cNvPr id="29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99" name="latex-image-1.pdf" descr="latex-image-1.pdf"/>
          <p:cNvPicPr>
            <a:picLocks noChangeAspect="1"/>
          </p:cNvPicPr>
          <p:nvPr/>
        </p:nvPicPr>
        <p:blipFill>
          <a:blip r:embed="rId3">
            <a:extLst/>
          </a:blip>
          <a:stretch>
            <a:fillRect/>
          </a:stretch>
        </p:blipFill>
        <p:spPr>
          <a:xfrm>
            <a:off x="6427142" y="636686"/>
            <a:ext cx="1804474" cy="307676"/>
          </a:xfrm>
          <a:prstGeom prst="rect">
            <a:avLst/>
          </a:prstGeom>
          <a:ln w="12700">
            <a:miter lim="400000"/>
          </a:ln>
        </p:spPr>
      </p:pic>
      <p:sp>
        <p:nvSpPr>
          <p:cNvPr id="300" name="Oval"/>
          <p:cNvSpPr/>
          <p:nvPr/>
        </p:nvSpPr>
        <p:spPr>
          <a:xfrm>
            <a:off x="1906854" y="1595229"/>
            <a:ext cx="2644806"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01" name="Circle"/>
          <p:cNvSpPr/>
          <p:nvPr/>
        </p:nvSpPr>
        <p:spPr>
          <a:xfrm>
            <a:off x="2938605" y="2894158"/>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02" name="Line"/>
          <p:cNvSpPr/>
          <p:nvPr/>
        </p:nvSpPr>
        <p:spPr>
          <a:xfrm flipV="1">
            <a:off x="3216556" y="2205734"/>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303" name="latex-image-1.pdf" descr="latex-image-1.pdf"/>
          <p:cNvPicPr>
            <a:picLocks noChangeAspect="1"/>
          </p:cNvPicPr>
          <p:nvPr/>
        </p:nvPicPr>
        <p:blipFill>
          <a:blip r:embed="rId4">
            <a:extLst/>
          </a:blip>
          <a:stretch>
            <a:fillRect/>
          </a:stretch>
        </p:blipFill>
        <p:spPr>
          <a:xfrm>
            <a:off x="3103857" y="3015226"/>
            <a:ext cx="225401" cy="262968"/>
          </a:xfrm>
          <a:prstGeom prst="rect">
            <a:avLst/>
          </a:prstGeom>
          <a:ln w="12700">
            <a:miter lim="400000"/>
          </a:ln>
        </p:spPr>
      </p:pic>
      <p:pic>
        <p:nvPicPr>
          <p:cNvPr id="304" name="latex-image-1.pdf" descr="latex-image-1.pdf"/>
          <p:cNvPicPr>
            <a:picLocks noChangeAspect="1"/>
          </p:cNvPicPr>
          <p:nvPr/>
        </p:nvPicPr>
        <p:blipFill>
          <a:blip r:embed="rId5">
            <a:extLst/>
          </a:blip>
          <a:stretch>
            <a:fillRect/>
          </a:stretch>
        </p:blipFill>
        <p:spPr>
          <a:xfrm>
            <a:off x="3114956" y="1727931"/>
            <a:ext cx="228601" cy="330201"/>
          </a:xfrm>
          <a:prstGeom prst="rect">
            <a:avLst/>
          </a:prstGeom>
          <a:ln w="12700">
            <a:miter lim="400000"/>
          </a:ln>
        </p:spPr>
      </p:pic>
      <p:sp>
        <p:nvSpPr>
          <p:cNvPr id="305" name="Oval"/>
          <p:cNvSpPr/>
          <p:nvPr/>
        </p:nvSpPr>
        <p:spPr>
          <a:xfrm>
            <a:off x="6732854" y="1506328"/>
            <a:ext cx="947521" cy="644526"/>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06" name="Circle"/>
          <p:cNvSpPr/>
          <p:nvPr/>
        </p:nvSpPr>
        <p:spPr>
          <a:xfrm>
            <a:off x="7777305" y="2792558"/>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07" name="Line"/>
          <p:cNvSpPr/>
          <p:nvPr/>
        </p:nvSpPr>
        <p:spPr>
          <a:xfrm flipH="1" flipV="1">
            <a:off x="7394089" y="2130255"/>
            <a:ext cx="648469" cy="648469"/>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308" name="latex-image-1.pdf" descr="latex-image-1.pdf"/>
          <p:cNvPicPr>
            <a:picLocks noChangeAspect="1"/>
          </p:cNvPicPr>
          <p:nvPr/>
        </p:nvPicPr>
        <p:blipFill>
          <a:blip r:embed="rId4">
            <a:extLst/>
          </a:blip>
          <a:stretch>
            <a:fillRect/>
          </a:stretch>
        </p:blipFill>
        <p:spPr>
          <a:xfrm>
            <a:off x="7929857" y="2926326"/>
            <a:ext cx="225401" cy="262968"/>
          </a:xfrm>
          <a:prstGeom prst="rect">
            <a:avLst/>
          </a:prstGeom>
          <a:ln w="12700">
            <a:miter lim="400000"/>
          </a:ln>
        </p:spPr>
      </p:pic>
      <p:sp>
        <p:nvSpPr>
          <p:cNvPr id="309" name="Oval"/>
          <p:cNvSpPr/>
          <p:nvPr/>
        </p:nvSpPr>
        <p:spPr>
          <a:xfrm>
            <a:off x="8002854" y="1506395"/>
            <a:ext cx="947521" cy="644525"/>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10" name="Oval"/>
          <p:cNvSpPr/>
          <p:nvPr/>
        </p:nvSpPr>
        <p:spPr>
          <a:xfrm>
            <a:off x="10390454" y="1506328"/>
            <a:ext cx="947521" cy="644526"/>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11" name="Line"/>
          <p:cNvSpPr/>
          <p:nvPr/>
        </p:nvSpPr>
        <p:spPr>
          <a:xfrm flipV="1">
            <a:off x="8046169" y="2179548"/>
            <a:ext cx="2667383" cy="578817"/>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312" name="Line"/>
          <p:cNvSpPr/>
          <p:nvPr/>
        </p:nvSpPr>
        <p:spPr>
          <a:xfrm flipV="1">
            <a:off x="8013304" y="2130322"/>
            <a:ext cx="320586" cy="66524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313" name="latex-image-1.pdf" descr="latex-image-1.pdf"/>
          <p:cNvPicPr>
            <a:picLocks noChangeAspect="1"/>
          </p:cNvPicPr>
          <p:nvPr/>
        </p:nvPicPr>
        <p:blipFill>
          <a:blip r:embed="rId6">
            <a:extLst/>
          </a:blip>
          <a:stretch>
            <a:fillRect/>
          </a:stretch>
        </p:blipFill>
        <p:spPr>
          <a:xfrm>
            <a:off x="7034574" y="1726297"/>
            <a:ext cx="344080" cy="204588"/>
          </a:xfrm>
          <a:prstGeom prst="rect">
            <a:avLst/>
          </a:prstGeom>
          <a:ln w="12700">
            <a:miter lim="400000"/>
          </a:ln>
        </p:spPr>
      </p:pic>
      <p:pic>
        <p:nvPicPr>
          <p:cNvPr id="314" name="latex-image-1.pdf" descr="latex-image-1.pdf"/>
          <p:cNvPicPr>
            <a:picLocks noChangeAspect="1"/>
          </p:cNvPicPr>
          <p:nvPr/>
        </p:nvPicPr>
        <p:blipFill>
          <a:blip r:embed="rId7">
            <a:extLst/>
          </a:blip>
          <a:stretch>
            <a:fillRect/>
          </a:stretch>
        </p:blipFill>
        <p:spPr>
          <a:xfrm>
            <a:off x="8299924" y="1726363"/>
            <a:ext cx="353380" cy="204589"/>
          </a:xfrm>
          <a:prstGeom prst="rect">
            <a:avLst/>
          </a:prstGeom>
          <a:ln w="12700">
            <a:miter lim="400000"/>
          </a:ln>
        </p:spPr>
      </p:pic>
      <p:pic>
        <p:nvPicPr>
          <p:cNvPr id="315" name="latex-image-1.pdf" descr="latex-image-1.pdf"/>
          <p:cNvPicPr>
            <a:picLocks noChangeAspect="1"/>
          </p:cNvPicPr>
          <p:nvPr/>
        </p:nvPicPr>
        <p:blipFill>
          <a:blip r:embed="rId8">
            <a:extLst/>
          </a:blip>
          <a:stretch>
            <a:fillRect/>
          </a:stretch>
        </p:blipFill>
        <p:spPr>
          <a:xfrm>
            <a:off x="10668925" y="1751697"/>
            <a:ext cx="390578" cy="204588"/>
          </a:xfrm>
          <a:prstGeom prst="rect">
            <a:avLst/>
          </a:prstGeom>
          <a:ln w="12700">
            <a:miter lim="400000"/>
          </a:ln>
        </p:spPr>
      </p:pic>
      <p:sp>
        <p:nvSpPr>
          <p:cNvPr id="316" name="…"/>
          <p:cNvSpPr txBox="1"/>
          <p:nvPr/>
        </p:nvSpPr>
        <p:spPr>
          <a:xfrm>
            <a:off x="9379520" y="1632139"/>
            <a:ext cx="272017"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pic>
        <p:nvPicPr>
          <p:cNvPr id="317" name="latex-image-1.pdf" descr="latex-image-1.pdf"/>
          <p:cNvPicPr>
            <a:picLocks noChangeAspect="1"/>
          </p:cNvPicPr>
          <p:nvPr/>
        </p:nvPicPr>
        <p:blipFill>
          <a:blip r:embed="rId9">
            <a:extLst/>
          </a:blip>
          <a:stretch>
            <a:fillRect/>
          </a:stretch>
        </p:blipFill>
        <p:spPr>
          <a:xfrm>
            <a:off x="5370115" y="2431950"/>
            <a:ext cx="419101" cy="254001"/>
          </a:xfrm>
          <a:prstGeom prst="rect">
            <a:avLst/>
          </a:prstGeom>
          <a:ln w="12700">
            <a:miter lim="400000"/>
          </a:ln>
        </p:spPr>
      </p:pic>
      <p:sp>
        <p:nvSpPr>
          <p:cNvPr id="318" name="i.i.d assumption"/>
          <p:cNvSpPr txBox="1"/>
          <p:nvPr/>
        </p:nvSpPr>
        <p:spPr>
          <a:xfrm>
            <a:off x="4695475" y="2940461"/>
            <a:ext cx="2230880"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i.i.d assumption</a:t>
            </a:r>
          </a:p>
        </p:txBody>
      </p:sp>
      <p:pic>
        <p:nvPicPr>
          <p:cNvPr id="319" name="latex-image-1.pdf" descr="latex-image-1.pdf"/>
          <p:cNvPicPr>
            <a:picLocks noChangeAspect="1"/>
          </p:cNvPicPr>
          <p:nvPr/>
        </p:nvPicPr>
        <p:blipFill>
          <a:blip r:embed="rId10">
            <a:extLst/>
          </a:blip>
          <a:stretch>
            <a:fillRect/>
          </a:stretch>
        </p:blipFill>
        <p:spPr>
          <a:xfrm>
            <a:off x="7569527" y="3576885"/>
            <a:ext cx="3892004" cy="2236705"/>
          </a:xfrm>
          <a:prstGeom prst="rect">
            <a:avLst/>
          </a:prstGeom>
          <a:ln w="12700">
            <a:miter lim="400000"/>
          </a:ln>
        </p:spPr>
      </p:pic>
      <p:pic>
        <p:nvPicPr>
          <p:cNvPr id="320" name="latex-image-1.pdf" descr="latex-image-1.pdf"/>
          <p:cNvPicPr>
            <a:picLocks noChangeAspect="1"/>
          </p:cNvPicPr>
          <p:nvPr/>
        </p:nvPicPr>
        <p:blipFill>
          <a:blip r:embed="rId11">
            <a:extLst/>
          </a:blip>
          <a:stretch>
            <a:fillRect/>
          </a:stretch>
        </p:blipFill>
        <p:spPr>
          <a:xfrm>
            <a:off x="1018331" y="3607469"/>
            <a:ext cx="5750472" cy="2236705"/>
          </a:xfrm>
          <a:prstGeom prst="rect">
            <a:avLst/>
          </a:prstGeom>
          <a:ln w="12700">
            <a:miter lim="400000"/>
          </a:ln>
        </p:spPr>
      </p:pic>
      <p:sp>
        <p:nvSpPr>
          <p:cNvPr id="321" name="Rectangle"/>
          <p:cNvSpPr/>
          <p:nvPr/>
        </p:nvSpPr>
        <p:spPr>
          <a:xfrm>
            <a:off x="4305300" y="5546564"/>
            <a:ext cx="1088490" cy="530504"/>
          </a:xfrm>
          <a:prstGeom prst="rect">
            <a:avLst/>
          </a:prstGeom>
          <a:ln w="25400">
            <a:solidFill>
              <a:srgbClr val="FF2600"/>
            </a:solidFill>
            <a:miter lim="400000"/>
          </a:ln>
        </p:spPr>
        <p:txBody>
          <a:bodyPr lIns="45718" tIns="45718" rIns="45718" bIns="45718" anchor="ctr"/>
          <a:lstStyle/>
          <a:p>
            <a:pPr/>
          </a:p>
        </p:txBody>
      </p:sp>
      <p:sp>
        <p:nvSpPr>
          <p:cNvPr id="322" name="Rectangle"/>
          <p:cNvSpPr/>
          <p:nvPr/>
        </p:nvSpPr>
        <p:spPr>
          <a:xfrm>
            <a:off x="8971284" y="3984942"/>
            <a:ext cx="1088490" cy="530505"/>
          </a:xfrm>
          <a:prstGeom prst="rect">
            <a:avLst/>
          </a:prstGeom>
          <a:ln w="25400">
            <a:solidFill>
              <a:srgbClr val="FF2600"/>
            </a:solidFill>
            <a:miter lim="400000"/>
          </a:ln>
        </p:spPr>
        <p:txBody>
          <a:bodyPr lIns="45718" tIns="45718" rIns="45718" bIns="45718" anchor="ctr"/>
          <a:lstStyle/>
          <a:p>
            <a:pPr/>
          </a:p>
        </p:txBody>
      </p:sp>
      <p:pic>
        <p:nvPicPr>
          <p:cNvPr id="323" name="latex-image-1.pdf" descr="latex-image-1.pdf"/>
          <p:cNvPicPr>
            <a:picLocks noChangeAspect="1"/>
          </p:cNvPicPr>
          <p:nvPr/>
        </p:nvPicPr>
        <p:blipFill>
          <a:blip r:embed="rId12">
            <a:extLst/>
          </a:blip>
          <a:stretch>
            <a:fillRect/>
          </a:stretch>
        </p:blipFill>
        <p:spPr>
          <a:xfrm>
            <a:off x="825797" y="6299944"/>
            <a:ext cx="3308358" cy="320444"/>
          </a:xfrm>
          <a:prstGeom prst="rect">
            <a:avLst/>
          </a:prstGeom>
          <a:ln w="12700">
            <a:miter lim="400000"/>
          </a:ln>
        </p:spPr>
      </p:pic>
      <p:pic>
        <p:nvPicPr>
          <p:cNvPr id="324" name="latex-image-1.pdf" descr="latex-image-1.pdf"/>
          <p:cNvPicPr>
            <a:picLocks noChangeAspect="1"/>
          </p:cNvPicPr>
          <p:nvPr/>
        </p:nvPicPr>
        <p:blipFill>
          <a:blip r:embed="rId13">
            <a:extLst/>
          </a:blip>
          <a:stretch>
            <a:fillRect/>
          </a:stretch>
        </p:blipFill>
        <p:spPr>
          <a:xfrm>
            <a:off x="5561096" y="6299944"/>
            <a:ext cx="3291036" cy="320444"/>
          </a:xfrm>
          <a:prstGeom prst="rect">
            <a:avLst/>
          </a:prstGeom>
          <a:ln w="12700">
            <a:miter lim="400000"/>
          </a:ln>
        </p:spPr>
      </p:pic>
      <p:pic>
        <p:nvPicPr>
          <p:cNvPr id="325" name="latex-image-1.pdf" descr="latex-image-1.pdf"/>
          <p:cNvPicPr>
            <a:picLocks noChangeAspect="1"/>
          </p:cNvPicPr>
          <p:nvPr/>
        </p:nvPicPr>
        <p:blipFill>
          <a:blip r:embed="rId14">
            <a:extLst/>
          </a:blip>
          <a:stretch>
            <a:fillRect/>
          </a:stretch>
        </p:blipFill>
        <p:spPr>
          <a:xfrm>
            <a:off x="6761311" y="5377507"/>
            <a:ext cx="284289" cy="262968"/>
          </a:xfrm>
          <a:prstGeom prst="rect">
            <a:avLst/>
          </a:prstGeom>
          <a:ln w="12700">
            <a:miter lim="400000"/>
          </a:ln>
        </p:spPr>
      </p:pic>
      <p:pic>
        <p:nvPicPr>
          <p:cNvPr id="326" name="latex-image-1.pdf" descr="latex-image-1.pdf"/>
          <p:cNvPicPr>
            <a:picLocks noChangeAspect="1"/>
          </p:cNvPicPr>
          <p:nvPr/>
        </p:nvPicPr>
        <p:blipFill>
          <a:blip r:embed="rId15">
            <a:extLst/>
          </a:blip>
          <a:stretch>
            <a:fillRect/>
          </a:stretch>
        </p:blipFill>
        <p:spPr>
          <a:xfrm>
            <a:off x="11618664" y="3764260"/>
            <a:ext cx="284289" cy="262968"/>
          </a:xfrm>
          <a:prstGeom prst="rect">
            <a:avLst/>
          </a:prstGeom>
          <a:ln w="12700">
            <a:miter lim="400000"/>
          </a:ln>
        </p:spPr>
      </p:pic>
      <p:pic>
        <p:nvPicPr>
          <p:cNvPr id="327" name="latex-image-1.pdf" descr="latex-image-1.pdf"/>
          <p:cNvPicPr>
            <a:picLocks noChangeAspect="1"/>
          </p:cNvPicPr>
          <p:nvPr/>
        </p:nvPicPr>
        <p:blipFill>
          <a:blip r:embed="rId16">
            <a:extLst/>
          </a:blip>
          <a:stretch>
            <a:fillRect/>
          </a:stretch>
        </p:blipFill>
        <p:spPr>
          <a:xfrm>
            <a:off x="11618664" y="4563754"/>
            <a:ext cx="284289" cy="262968"/>
          </a:xfrm>
          <a:prstGeom prst="rect">
            <a:avLst/>
          </a:prstGeom>
          <a:ln w="12700">
            <a:miter lim="400000"/>
          </a:ln>
        </p:spPr>
      </p:pic>
      <p:pic>
        <p:nvPicPr>
          <p:cNvPr id="328" name="latex-image-1.pdf" descr="latex-image-1.pdf"/>
          <p:cNvPicPr>
            <a:picLocks noChangeAspect="1"/>
          </p:cNvPicPr>
          <p:nvPr/>
        </p:nvPicPr>
        <p:blipFill>
          <a:blip r:embed="rId17">
            <a:extLst/>
          </a:blip>
          <a:stretch>
            <a:fillRect/>
          </a:stretch>
        </p:blipFill>
        <p:spPr>
          <a:xfrm>
            <a:off x="11623511" y="5363248"/>
            <a:ext cx="274596" cy="2540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2" grpId="2"/>
      <p:bldP build="whole" bldLvl="1" animBg="1" rev="0" advAuto="0" spid="319"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Model 1: RSJ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Model 1: RSJ model</a:t>
            </a:r>
          </a:p>
        </p:txBody>
      </p:sp>
      <p:sp>
        <p:nvSpPr>
          <p:cNvPr id="33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34" name="latex-image-1.pdf" descr="latex-image-1.pdf"/>
          <p:cNvPicPr>
            <a:picLocks noChangeAspect="1"/>
          </p:cNvPicPr>
          <p:nvPr/>
        </p:nvPicPr>
        <p:blipFill>
          <a:blip r:embed="rId3">
            <a:extLst/>
          </a:blip>
          <a:stretch>
            <a:fillRect/>
          </a:stretch>
        </p:blipFill>
        <p:spPr>
          <a:xfrm>
            <a:off x="712192" y="1559817"/>
            <a:ext cx="4941051" cy="808387"/>
          </a:xfrm>
          <a:prstGeom prst="rect">
            <a:avLst/>
          </a:prstGeom>
          <a:ln w="12700">
            <a:miter lim="400000"/>
          </a:ln>
        </p:spPr>
      </p:pic>
      <p:sp>
        <p:nvSpPr>
          <p:cNvPr id="335" name="(Robertson &amp; Sparck Jones 76)"/>
          <p:cNvSpPr txBox="1"/>
          <p:nvPr/>
        </p:nvSpPr>
        <p:spPr>
          <a:xfrm>
            <a:off x="6244875" y="1757762"/>
            <a:ext cx="424970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(Robertson &amp; Sparck Jones 76)</a:t>
            </a:r>
          </a:p>
        </p:txBody>
      </p:sp>
      <p:sp>
        <p:nvSpPr>
          <p:cNvPr id="336" name="Probability for a word to appear in a relevant doc"/>
          <p:cNvSpPr txBox="1"/>
          <p:nvPr/>
        </p:nvSpPr>
        <p:spPr>
          <a:xfrm>
            <a:off x="6393641" y="2918920"/>
            <a:ext cx="3496862"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Probability for a word to appear in a relevant doc</a:t>
            </a:r>
          </a:p>
        </p:txBody>
      </p:sp>
      <p:sp>
        <p:nvSpPr>
          <p:cNvPr id="337" name="Probability for a word to appear in a non-relevant doc"/>
          <p:cNvSpPr txBox="1"/>
          <p:nvPr/>
        </p:nvSpPr>
        <p:spPr>
          <a:xfrm>
            <a:off x="6421317" y="4632451"/>
            <a:ext cx="4249709"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Probability for a word to appear in a non-relevant doc</a:t>
            </a:r>
          </a:p>
        </p:txBody>
      </p:sp>
      <p:pic>
        <p:nvPicPr>
          <p:cNvPr id="338" name="latex-image-1.pdf" descr="latex-image-1.pdf"/>
          <p:cNvPicPr>
            <a:picLocks noChangeAspect="1"/>
          </p:cNvPicPr>
          <p:nvPr/>
        </p:nvPicPr>
        <p:blipFill>
          <a:blip r:embed="rId4">
            <a:extLst/>
          </a:blip>
          <a:stretch>
            <a:fillRect/>
          </a:stretch>
        </p:blipFill>
        <p:spPr>
          <a:xfrm>
            <a:off x="1140337" y="2998539"/>
            <a:ext cx="4084761" cy="1114750"/>
          </a:xfrm>
          <a:prstGeom prst="rect">
            <a:avLst/>
          </a:prstGeom>
          <a:ln w="12700">
            <a:miter lim="400000"/>
          </a:ln>
        </p:spPr>
      </p:pic>
      <p:pic>
        <p:nvPicPr>
          <p:cNvPr id="339" name="latex-image-1.pdf" descr="latex-image-1.pdf"/>
          <p:cNvPicPr>
            <a:picLocks noChangeAspect="1"/>
          </p:cNvPicPr>
          <p:nvPr/>
        </p:nvPicPr>
        <p:blipFill>
          <a:blip r:embed="rId5">
            <a:extLst/>
          </a:blip>
          <a:stretch>
            <a:fillRect/>
          </a:stretch>
        </p:blipFill>
        <p:spPr>
          <a:xfrm>
            <a:off x="1080352" y="4718224"/>
            <a:ext cx="4060872" cy="111475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64"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5"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6"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67"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68"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69"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70"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71"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72"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73"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74"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75"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Cranfield evaluation methodology; word-based indexing</a:t>
            </a:r>
          </a:p>
        </p:txBody>
      </p:sp>
      <p:sp>
        <p:nvSpPr>
          <p:cNvPr id="76"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building IR systems on computers; relevance feedback</a:t>
            </a:r>
          </a:p>
        </p:txBody>
      </p:sp>
      <p:sp>
        <p:nvSpPr>
          <p:cNvPr id="77"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78"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79"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TREC; learning to rank; latent semantic indexing</a:t>
            </a:r>
          </a:p>
        </p:txBody>
      </p:sp>
      <p:sp>
        <p:nvSpPr>
          <p:cNvPr id="80"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81" name="TF-IDF; probability ranking principle"/>
          <p:cNvSpPr txBox="1"/>
          <p:nvPr/>
        </p:nvSpPr>
        <p:spPr>
          <a:xfrm>
            <a:off x="7638426" y="3658581"/>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b="1" sz="1700">
                <a:solidFill>
                  <a:srgbClr val="000000"/>
                </a:solidFill>
                <a:latin typeface="Arial"/>
                <a:ea typeface="Arial"/>
                <a:cs typeface="Arial"/>
                <a:sym typeface="Arial"/>
              </a:defRPr>
            </a:lvl1pPr>
          </a:lstStyle>
          <a:p>
            <a:pPr/>
            <a:r>
              <a:t>TF-IDF; probability ranking principle</a:t>
            </a:r>
          </a:p>
        </p:txBody>
      </p:sp>
      <p:sp>
        <p:nvSpPr>
          <p:cNvPr id="82"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83"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RSJ model: Summary"/>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RSJ model: Summary</a:t>
            </a:r>
          </a:p>
        </p:txBody>
      </p:sp>
      <p:sp>
        <p:nvSpPr>
          <p:cNvPr id="34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5" name="Uses only binary word occurrence (binary inference model), does not leverage TF information…"/>
          <p:cNvSpPr txBox="1"/>
          <p:nvPr>
            <p:ph type="body" idx="4294967295"/>
          </p:nvPr>
        </p:nvSpPr>
        <p:spPr>
          <a:xfrm>
            <a:off x="600769" y="1544531"/>
            <a:ext cx="10284481" cy="424248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Uses only </a:t>
            </a:r>
            <a:r>
              <a:rPr b="1">
                <a:solidFill>
                  <a:srgbClr val="FF2600"/>
                </a:solidFill>
              </a:rPr>
              <a:t>binary word</a:t>
            </a:r>
            <a:r>
              <a:t> occurrence (binary inference model), does not leverage TF information</a:t>
            </a:r>
          </a:p>
          <a:p>
            <a:pPr lvl="1" marL="800100" indent="-342900">
              <a:spcBef>
                <a:spcPts val="500"/>
              </a:spcBef>
              <a:buChar char="•"/>
              <a:defRPr sz="2400">
                <a:solidFill>
                  <a:srgbClr val="000000"/>
                </a:solidFill>
                <a:latin typeface="Arial"/>
                <a:ea typeface="Arial"/>
                <a:cs typeface="Arial"/>
                <a:sym typeface="Arial"/>
              </a:defRPr>
            </a:pPr>
            <a:r>
              <a:t>RSJ model was designed for retrieving short text and abstract!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Requires relevance judgment</a:t>
            </a:r>
          </a:p>
          <a:p>
            <a:pPr lvl="1" marL="800100" indent="-342900">
              <a:spcBef>
                <a:spcPts val="500"/>
              </a:spcBef>
              <a:buChar char="•"/>
              <a:defRPr sz="2400">
                <a:solidFill>
                  <a:srgbClr val="000000"/>
                </a:solidFill>
                <a:latin typeface="Arial"/>
                <a:ea typeface="Arial"/>
                <a:cs typeface="Arial"/>
                <a:sym typeface="Arial"/>
              </a:defRPr>
            </a:pPr>
            <a:r>
              <a:t>No-relevance judgment version: [Croft &amp; Harper 79]</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Performance is not as good as tuned vector-space model</a:t>
            </a:r>
          </a:p>
        </p:txBody>
      </p:sp>
      <p:sp>
        <p:nvSpPr>
          <p:cNvPr id="346" name="How to improve RSJ based on these desiderata?"/>
          <p:cNvSpPr txBox="1"/>
          <p:nvPr/>
        </p:nvSpPr>
        <p:spPr>
          <a:xfrm>
            <a:off x="2964064" y="5435247"/>
            <a:ext cx="665612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How to improve RSJ based on these desiderata?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Desiderata of retrieval model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Desiderata of retrieval models</a:t>
            </a:r>
          </a:p>
        </p:txBody>
      </p:sp>
      <p:sp>
        <p:nvSpPr>
          <p:cNvPr id="35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52" name="Recall the desiderata of a retrieval models:…"/>
          <p:cNvSpPr txBox="1"/>
          <p:nvPr>
            <p:ph type="body" idx="4294967295"/>
          </p:nvPr>
        </p:nvSpPr>
        <p:spPr>
          <a:xfrm>
            <a:off x="600769" y="1544531"/>
            <a:ext cx="10284481" cy="424248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Recall the desiderata of a retrieval models:</a:t>
            </a:r>
          </a:p>
          <a:p>
            <a:pPr>
              <a:spcBef>
                <a:spcPts val="500"/>
              </a:spcBef>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The importance of TF is sub-linear</a:t>
            </a:r>
          </a:p>
          <a:p>
            <a:pPr lvl="1" marL="800100" indent="-342900">
              <a:spcBef>
                <a:spcPts val="500"/>
              </a:spcBef>
              <a:buChar char="•"/>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Penalizing term with large document frequency using IDF</a:t>
            </a:r>
          </a:p>
          <a:p>
            <a:pPr lvl="1" marL="800100" indent="-342900">
              <a:spcBef>
                <a:spcPts val="500"/>
              </a:spcBef>
              <a:buChar char="•"/>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Pivot length normalization</a:t>
            </a:r>
          </a:p>
        </p:txBody>
      </p:sp>
      <p:sp>
        <p:nvSpPr>
          <p:cNvPr id="353" name="How to improve RSJ based on these desiderata?"/>
          <p:cNvSpPr txBox="1"/>
          <p:nvPr/>
        </p:nvSpPr>
        <p:spPr>
          <a:xfrm>
            <a:off x="2334184" y="5257447"/>
            <a:ext cx="665612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How to improve RSJ based on these desiderata? </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Model 2: Okapi/BM25"/>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Model 2: Okapi/BM25</a:t>
            </a:r>
          </a:p>
        </p:txBody>
      </p:sp>
      <p:sp>
        <p:nvSpPr>
          <p:cNvPr id="35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59" name="Introduced in 1994…"/>
          <p:cNvSpPr txBox="1"/>
          <p:nvPr>
            <p:ph type="body" idx="4294967295"/>
          </p:nvPr>
        </p:nvSpPr>
        <p:spPr>
          <a:xfrm>
            <a:off x="600769" y="1544531"/>
            <a:ext cx="8206939" cy="4190246"/>
          </a:xfrm>
          <a:prstGeom prst="rect">
            <a:avLst/>
          </a:prstGeom>
        </p:spPr>
        <p:txBody>
          <a:bodyPr lIns="45719" tIns="45719" rIns="45719" bIns="45719"/>
          <a:lstStyle/>
          <a:p>
            <a:pPr marL="305180" indent="-305180" defTabSz="406908">
              <a:spcBef>
                <a:spcPts val="500"/>
              </a:spcBef>
              <a:defRPr sz="2136">
                <a:solidFill>
                  <a:srgbClr val="000000"/>
                </a:solidFill>
                <a:latin typeface="Arial"/>
                <a:ea typeface="Arial"/>
                <a:cs typeface="Arial"/>
                <a:sym typeface="Arial"/>
              </a:defRPr>
            </a:pPr>
            <a:r>
              <a:t>Introduced in 1994</a:t>
            </a:r>
          </a:p>
          <a:p>
            <a:pPr lvl="1" marL="712088" indent="-305180" defTabSz="406908">
              <a:spcBef>
                <a:spcPts val="500"/>
              </a:spcBef>
              <a:buChar char="•"/>
              <a:defRPr sz="2136">
                <a:solidFill>
                  <a:srgbClr val="000000"/>
                </a:solidFill>
                <a:latin typeface="Arial"/>
                <a:ea typeface="Arial"/>
                <a:cs typeface="Arial"/>
                <a:sym typeface="Arial"/>
              </a:defRPr>
            </a:pPr>
            <a:r>
              <a:t>SOTA non-learning retrieval model</a:t>
            </a:r>
          </a:p>
          <a:p>
            <a:pPr marL="305180" indent="-305180" defTabSz="406908">
              <a:spcBef>
                <a:spcPts val="500"/>
              </a:spcBef>
              <a:defRPr sz="2136">
                <a:solidFill>
                  <a:srgbClr val="000000"/>
                </a:solidFill>
                <a:latin typeface="Arial"/>
                <a:ea typeface="Arial"/>
                <a:cs typeface="Arial"/>
                <a:sym typeface="Arial"/>
              </a:defRPr>
            </a:pPr>
          </a:p>
          <a:p>
            <a:pPr marL="305180" indent="-305180" defTabSz="406908">
              <a:spcBef>
                <a:spcPts val="500"/>
              </a:spcBef>
              <a:defRPr sz="2136">
                <a:solidFill>
                  <a:srgbClr val="000000"/>
                </a:solidFill>
                <a:latin typeface="Arial"/>
                <a:ea typeface="Arial"/>
                <a:cs typeface="Arial"/>
                <a:sym typeface="Arial"/>
              </a:defRPr>
            </a:pPr>
            <a:r>
              <a:t>Estimate probability using </a:t>
            </a:r>
            <a:r>
              <a:rPr b="1" i="1">
                <a:solidFill>
                  <a:srgbClr val="FF2600"/>
                </a:solidFill>
              </a:rPr>
              <a:t>eliteness</a:t>
            </a:r>
            <a:endParaRPr i="1"/>
          </a:p>
          <a:p>
            <a:pPr marL="305180" indent="-305180" defTabSz="406908">
              <a:spcBef>
                <a:spcPts val="500"/>
              </a:spcBef>
              <a:defRPr sz="2136">
                <a:solidFill>
                  <a:srgbClr val="000000"/>
                </a:solidFill>
                <a:latin typeface="Arial"/>
                <a:ea typeface="Arial"/>
                <a:cs typeface="Arial"/>
                <a:sym typeface="Arial"/>
              </a:defRPr>
            </a:pPr>
            <a:endParaRPr i="1"/>
          </a:p>
          <a:p>
            <a:pPr lvl="1" marL="712088" indent="-305180" defTabSz="406908">
              <a:spcBef>
                <a:spcPts val="500"/>
              </a:spcBef>
              <a:buChar char="•"/>
              <a:defRPr sz="2136">
                <a:solidFill>
                  <a:srgbClr val="000000"/>
                </a:solidFill>
                <a:latin typeface="Arial"/>
                <a:ea typeface="Arial"/>
                <a:cs typeface="Arial"/>
                <a:sym typeface="Arial"/>
              </a:defRPr>
            </a:pPr>
            <a:r>
              <a:rPr i="1"/>
              <a:t>Hidden variable between each document-term pair</a:t>
            </a:r>
            <a:endParaRPr i="1"/>
          </a:p>
          <a:p>
            <a:pPr lvl="1" marL="712088" indent="-305180" defTabSz="406908">
              <a:spcBef>
                <a:spcPts val="500"/>
              </a:spcBef>
              <a:buChar char="•"/>
              <a:defRPr sz="2136">
                <a:solidFill>
                  <a:srgbClr val="000000"/>
                </a:solidFill>
                <a:latin typeface="Arial"/>
                <a:ea typeface="Arial"/>
                <a:cs typeface="Arial"/>
                <a:sym typeface="Arial"/>
              </a:defRPr>
            </a:pPr>
            <a:r>
              <a:rPr i="1"/>
              <a:t>A document-term pair is elite if the document is </a:t>
            </a:r>
            <a:r>
              <a:rPr b="1" i="1">
                <a:solidFill>
                  <a:srgbClr val="FF2600"/>
                </a:solidFill>
              </a:rPr>
              <a:t>about the concept denoted by the term, e.g., for “artificial intelligence”, an elite word is “learning”</a:t>
            </a:r>
            <a:endParaRPr i="1"/>
          </a:p>
          <a:p>
            <a:pPr lvl="1" marL="712088" indent="-305180" defTabSz="406908">
              <a:spcBef>
                <a:spcPts val="500"/>
              </a:spcBef>
              <a:buChar char="•"/>
              <a:defRPr sz="2136">
                <a:solidFill>
                  <a:srgbClr val="000000"/>
                </a:solidFill>
                <a:latin typeface="Arial"/>
                <a:ea typeface="Arial"/>
                <a:cs typeface="Arial"/>
                <a:sym typeface="Arial"/>
              </a:defRPr>
            </a:pPr>
            <a:r>
              <a:rPr i="1"/>
              <a:t>Eliteness is binary</a:t>
            </a:r>
            <a:endParaRPr i="1"/>
          </a:p>
          <a:p>
            <a:pPr lvl="1" marL="712088" indent="-305180" defTabSz="406908">
              <a:spcBef>
                <a:spcPts val="500"/>
              </a:spcBef>
              <a:buChar char="•"/>
              <a:defRPr sz="2136">
                <a:solidFill>
                  <a:srgbClr val="000000"/>
                </a:solidFill>
                <a:latin typeface="Arial"/>
                <a:ea typeface="Arial"/>
                <a:cs typeface="Arial"/>
                <a:sym typeface="Arial"/>
              </a:defRPr>
            </a:pPr>
            <a:r>
              <a:rPr i="1"/>
              <a:t>Term occurrence depends on eliteness</a:t>
            </a:r>
          </a:p>
        </p:txBody>
      </p:sp>
      <p:sp>
        <p:nvSpPr>
          <p:cNvPr id="360" name="Oval"/>
          <p:cNvSpPr/>
          <p:nvPr/>
        </p:nvSpPr>
        <p:spPr>
          <a:xfrm>
            <a:off x="8726754" y="2474109"/>
            <a:ext cx="2644806"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61" name="Circle"/>
          <p:cNvSpPr/>
          <p:nvPr/>
        </p:nvSpPr>
        <p:spPr>
          <a:xfrm>
            <a:off x="9783905" y="5105279"/>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62" name="Line"/>
          <p:cNvSpPr/>
          <p:nvPr/>
        </p:nvSpPr>
        <p:spPr>
          <a:xfrm flipV="1">
            <a:off x="10036456" y="3084614"/>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363" name="latex-image-1.pdf" descr="latex-image-1.pdf"/>
          <p:cNvPicPr>
            <a:picLocks noChangeAspect="1"/>
          </p:cNvPicPr>
          <p:nvPr/>
        </p:nvPicPr>
        <p:blipFill>
          <a:blip r:embed="rId3">
            <a:extLst/>
          </a:blip>
          <a:stretch>
            <a:fillRect/>
          </a:stretch>
        </p:blipFill>
        <p:spPr>
          <a:xfrm>
            <a:off x="9949157" y="5226347"/>
            <a:ext cx="225401" cy="262968"/>
          </a:xfrm>
          <a:prstGeom prst="rect">
            <a:avLst/>
          </a:prstGeom>
          <a:ln w="12700">
            <a:miter lim="400000"/>
          </a:ln>
        </p:spPr>
      </p:pic>
      <p:pic>
        <p:nvPicPr>
          <p:cNvPr id="364" name="latex-image-1.pdf" descr="latex-image-1.pdf"/>
          <p:cNvPicPr>
            <a:picLocks noChangeAspect="1"/>
          </p:cNvPicPr>
          <p:nvPr/>
        </p:nvPicPr>
        <p:blipFill>
          <a:blip r:embed="rId4">
            <a:extLst/>
          </a:blip>
          <a:stretch>
            <a:fillRect/>
          </a:stretch>
        </p:blipFill>
        <p:spPr>
          <a:xfrm>
            <a:off x="9934857" y="2606811"/>
            <a:ext cx="228601" cy="330201"/>
          </a:xfrm>
          <a:prstGeom prst="rect">
            <a:avLst/>
          </a:prstGeom>
          <a:ln w="12700">
            <a:miter lim="400000"/>
          </a:ln>
        </p:spPr>
      </p:pic>
      <p:sp>
        <p:nvSpPr>
          <p:cNvPr id="365" name="Line"/>
          <p:cNvSpPr/>
          <p:nvPr/>
        </p:nvSpPr>
        <p:spPr>
          <a:xfrm flipV="1">
            <a:off x="10061856" y="4444834"/>
            <a:ext cx="1" cy="66189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366" name="Circle"/>
          <p:cNvSpPr/>
          <p:nvPr/>
        </p:nvSpPr>
        <p:spPr>
          <a:xfrm>
            <a:off x="9771205" y="3816427"/>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pic>
        <p:nvPicPr>
          <p:cNvPr id="367" name="latex-image-1.pdf" descr="latex-image-1.pdf"/>
          <p:cNvPicPr>
            <a:picLocks noChangeAspect="1"/>
          </p:cNvPicPr>
          <p:nvPr/>
        </p:nvPicPr>
        <p:blipFill>
          <a:blip r:embed="rId5">
            <a:extLst/>
          </a:blip>
          <a:stretch>
            <a:fillRect/>
          </a:stretch>
        </p:blipFill>
        <p:spPr>
          <a:xfrm>
            <a:off x="9913408" y="3950196"/>
            <a:ext cx="296899" cy="262967"/>
          </a:xfrm>
          <a:prstGeom prst="rect">
            <a:avLst/>
          </a:prstGeom>
          <a:ln w="12700">
            <a:miter lim="400000"/>
          </a:ln>
        </p:spPr>
      </p:pic>
      <p:sp>
        <p:nvSpPr>
          <p:cNvPr id="368" name="eliteness"/>
          <p:cNvSpPr txBox="1"/>
          <p:nvPr/>
        </p:nvSpPr>
        <p:spPr>
          <a:xfrm>
            <a:off x="10444364" y="3875430"/>
            <a:ext cx="120686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eliteness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Okapi/BM25"/>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Okapi/BM25</a:t>
            </a:r>
          </a:p>
        </p:txBody>
      </p:sp>
      <p:sp>
        <p:nvSpPr>
          <p:cNvPr id="37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74" name="Oval"/>
          <p:cNvSpPr/>
          <p:nvPr/>
        </p:nvSpPr>
        <p:spPr>
          <a:xfrm>
            <a:off x="8726754" y="2474109"/>
            <a:ext cx="2644806"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75" name="Circle"/>
          <p:cNvSpPr/>
          <p:nvPr/>
        </p:nvSpPr>
        <p:spPr>
          <a:xfrm>
            <a:off x="9783905" y="5105279"/>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376" name="Line"/>
          <p:cNvSpPr/>
          <p:nvPr/>
        </p:nvSpPr>
        <p:spPr>
          <a:xfrm flipV="1">
            <a:off x="10036456" y="3084614"/>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377" name="latex-image-1.pdf" descr="latex-image-1.pdf"/>
          <p:cNvPicPr>
            <a:picLocks noChangeAspect="1"/>
          </p:cNvPicPr>
          <p:nvPr/>
        </p:nvPicPr>
        <p:blipFill>
          <a:blip r:embed="rId3">
            <a:extLst/>
          </a:blip>
          <a:stretch>
            <a:fillRect/>
          </a:stretch>
        </p:blipFill>
        <p:spPr>
          <a:xfrm>
            <a:off x="9949157" y="5226347"/>
            <a:ext cx="225401" cy="262968"/>
          </a:xfrm>
          <a:prstGeom prst="rect">
            <a:avLst/>
          </a:prstGeom>
          <a:ln w="12700">
            <a:miter lim="400000"/>
          </a:ln>
        </p:spPr>
      </p:pic>
      <p:pic>
        <p:nvPicPr>
          <p:cNvPr id="378" name="latex-image-1.pdf" descr="latex-image-1.pdf"/>
          <p:cNvPicPr>
            <a:picLocks noChangeAspect="1"/>
          </p:cNvPicPr>
          <p:nvPr/>
        </p:nvPicPr>
        <p:blipFill>
          <a:blip r:embed="rId4">
            <a:extLst/>
          </a:blip>
          <a:stretch>
            <a:fillRect/>
          </a:stretch>
        </p:blipFill>
        <p:spPr>
          <a:xfrm>
            <a:off x="9934857" y="2606811"/>
            <a:ext cx="228601" cy="330201"/>
          </a:xfrm>
          <a:prstGeom prst="rect">
            <a:avLst/>
          </a:prstGeom>
          <a:ln w="12700">
            <a:miter lim="400000"/>
          </a:ln>
        </p:spPr>
      </p:pic>
      <p:sp>
        <p:nvSpPr>
          <p:cNvPr id="379" name="Line"/>
          <p:cNvSpPr/>
          <p:nvPr/>
        </p:nvSpPr>
        <p:spPr>
          <a:xfrm flipV="1">
            <a:off x="10061856" y="4444834"/>
            <a:ext cx="1" cy="66189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380" name="Circle"/>
          <p:cNvSpPr/>
          <p:nvPr/>
        </p:nvSpPr>
        <p:spPr>
          <a:xfrm>
            <a:off x="9771205" y="3816427"/>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pic>
        <p:nvPicPr>
          <p:cNvPr id="381" name="latex-image-1.pdf" descr="latex-image-1.pdf"/>
          <p:cNvPicPr>
            <a:picLocks noChangeAspect="1"/>
          </p:cNvPicPr>
          <p:nvPr/>
        </p:nvPicPr>
        <p:blipFill>
          <a:blip r:embed="rId5">
            <a:extLst/>
          </a:blip>
          <a:stretch>
            <a:fillRect/>
          </a:stretch>
        </p:blipFill>
        <p:spPr>
          <a:xfrm>
            <a:off x="9913408" y="3950196"/>
            <a:ext cx="296899" cy="262967"/>
          </a:xfrm>
          <a:prstGeom prst="rect">
            <a:avLst/>
          </a:prstGeom>
          <a:ln w="12700">
            <a:miter lim="400000"/>
          </a:ln>
        </p:spPr>
      </p:pic>
      <p:sp>
        <p:nvSpPr>
          <p:cNvPr id="382" name="eliteness"/>
          <p:cNvSpPr txBox="1"/>
          <p:nvPr/>
        </p:nvSpPr>
        <p:spPr>
          <a:xfrm>
            <a:off x="10444364" y="3875430"/>
            <a:ext cx="120686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eliteness</a:t>
            </a:r>
          </a:p>
        </p:txBody>
      </p:sp>
      <p:pic>
        <p:nvPicPr>
          <p:cNvPr id="383" name="latex-image-1.pdf" descr="latex-image-1.pdf"/>
          <p:cNvPicPr>
            <a:picLocks noChangeAspect="1"/>
          </p:cNvPicPr>
          <p:nvPr/>
        </p:nvPicPr>
        <p:blipFill>
          <a:blip r:embed="rId6">
            <a:extLst/>
          </a:blip>
          <a:stretch>
            <a:fillRect/>
          </a:stretch>
        </p:blipFill>
        <p:spPr>
          <a:xfrm>
            <a:off x="1377404" y="4685976"/>
            <a:ext cx="6695287" cy="1449036"/>
          </a:xfrm>
          <a:prstGeom prst="rect">
            <a:avLst/>
          </a:prstGeom>
          <a:ln w="12700">
            <a:miter lim="400000"/>
          </a:ln>
        </p:spPr>
      </p:pic>
      <p:sp>
        <p:nvSpPr>
          <p:cNvPr id="384" name="(2 Poisson model)"/>
          <p:cNvSpPr txBox="1"/>
          <p:nvPr/>
        </p:nvSpPr>
        <p:spPr>
          <a:xfrm>
            <a:off x="7701164" y="5645032"/>
            <a:ext cx="235584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(2 Poisson model)</a:t>
            </a:r>
          </a:p>
        </p:txBody>
      </p:sp>
      <p:pic>
        <p:nvPicPr>
          <p:cNvPr id="385" name="latex-image-1.pdf" descr="latex-image-1.pdf"/>
          <p:cNvPicPr>
            <a:picLocks noChangeAspect="1"/>
          </p:cNvPicPr>
          <p:nvPr/>
        </p:nvPicPr>
        <p:blipFill>
          <a:blip r:embed="rId7">
            <a:extLst/>
          </a:blip>
          <a:stretch>
            <a:fillRect/>
          </a:stretch>
        </p:blipFill>
        <p:spPr>
          <a:xfrm>
            <a:off x="1214536" y="2808188"/>
            <a:ext cx="7229078" cy="1449036"/>
          </a:xfrm>
          <a:prstGeom prst="rect">
            <a:avLst/>
          </a:prstGeom>
          <a:ln w="12700">
            <a:miter lim="400000"/>
          </a:ln>
        </p:spPr>
      </p:pic>
      <p:pic>
        <p:nvPicPr>
          <p:cNvPr id="386" name="latex-image-1.pdf" descr="latex-image-1.pdf"/>
          <p:cNvPicPr>
            <a:picLocks noChangeAspect="1"/>
          </p:cNvPicPr>
          <p:nvPr/>
        </p:nvPicPr>
        <p:blipFill>
          <a:blip r:embed="rId8">
            <a:extLst/>
          </a:blip>
          <a:stretch>
            <a:fillRect/>
          </a:stretch>
        </p:blipFill>
        <p:spPr>
          <a:xfrm>
            <a:off x="3236019" y="3298279"/>
            <a:ext cx="296899" cy="173191"/>
          </a:xfrm>
          <a:prstGeom prst="rect">
            <a:avLst/>
          </a:prstGeom>
          <a:ln w="12700">
            <a:miter lim="400000"/>
          </a:ln>
        </p:spPr>
      </p:pic>
      <p:pic>
        <p:nvPicPr>
          <p:cNvPr id="387" name="latex-image-1.pdf" descr="latex-image-1.pdf"/>
          <p:cNvPicPr>
            <a:picLocks noChangeAspect="1"/>
          </p:cNvPicPr>
          <p:nvPr/>
        </p:nvPicPr>
        <p:blipFill>
          <a:blip r:embed="rId9">
            <a:extLst/>
          </a:blip>
          <a:stretch>
            <a:fillRect/>
          </a:stretch>
        </p:blipFill>
        <p:spPr>
          <a:xfrm>
            <a:off x="5892353" y="2905273"/>
            <a:ext cx="1495437" cy="282303"/>
          </a:xfrm>
          <a:prstGeom prst="rect">
            <a:avLst/>
          </a:prstGeom>
          <a:ln w="12700">
            <a:miter lim="400000"/>
          </a:ln>
        </p:spPr>
      </p:pic>
      <p:pic>
        <p:nvPicPr>
          <p:cNvPr id="388" name="latex-image-1.pdf" descr="latex-image-1.pdf"/>
          <p:cNvPicPr>
            <a:picLocks noChangeAspect="1"/>
          </p:cNvPicPr>
          <p:nvPr/>
        </p:nvPicPr>
        <p:blipFill>
          <a:blip r:embed="rId10">
            <a:extLst/>
          </a:blip>
          <a:stretch>
            <a:fillRect/>
          </a:stretch>
        </p:blipFill>
        <p:spPr>
          <a:xfrm>
            <a:off x="1167263" y="1131946"/>
            <a:ext cx="4496904" cy="735721"/>
          </a:xfrm>
          <a:prstGeom prst="rect">
            <a:avLst/>
          </a:prstGeom>
          <a:ln w="12700">
            <a:miter lim="400000"/>
          </a:ln>
        </p:spPr>
      </p:pic>
      <p:sp>
        <p:nvSpPr>
          <p:cNvPr id="389" name="RSJ model"/>
          <p:cNvSpPr txBox="1"/>
          <p:nvPr/>
        </p:nvSpPr>
        <p:spPr>
          <a:xfrm>
            <a:off x="6125610" y="1226297"/>
            <a:ext cx="154806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RSJ model</a:t>
            </a:r>
          </a:p>
        </p:txBody>
      </p:sp>
      <p:pic>
        <p:nvPicPr>
          <p:cNvPr id="390" name="latex-image-1.pdf" descr="latex-image-1.pdf"/>
          <p:cNvPicPr>
            <a:picLocks noChangeAspect="1"/>
          </p:cNvPicPr>
          <p:nvPr/>
        </p:nvPicPr>
        <p:blipFill>
          <a:blip r:embed="rId11">
            <a:extLst/>
          </a:blip>
          <a:stretch>
            <a:fillRect/>
          </a:stretch>
        </p:blipFill>
        <p:spPr>
          <a:xfrm>
            <a:off x="8162819" y="778545"/>
            <a:ext cx="3308358" cy="320444"/>
          </a:xfrm>
          <a:prstGeom prst="rect">
            <a:avLst/>
          </a:prstGeom>
          <a:ln w="12700">
            <a:miter lim="400000"/>
          </a:ln>
        </p:spPr>
      </p:pic>
      <p:pic>
        <p:nvPicPr>
          <p:cNvPr id="391" name="latex-image-1.pdf" descr="latex-image-1.pdf"/>
          <p:cNvPicPr>
            <a:picLocks noChangeAspect="1"/>
          </p:cNvPicPr>
          <p:nvPr/>
        </p:nvPicPr>
        <p:blipFill>
          <a:blip r:embed="rId12">
            <a:extLst/>
          </a:blip>
          <a:stretch>
            <a:fillRect/>
          </a:stretch>
        </p:blipFill>
        <p:spPr>
          <a:xfrm>
            <a:off x="8171480" y="1418095"/>
            <a:ext cx="3291036" cy="320444"/>
          </a:xfrm>
          <a:prstGeom prst="rect">
            <a:avLst/>
          </a:prstGeom>
          <a:ln w="12700">
            <a:miter lim="400000"/>
          </a:ln>
        </p:spPr>
      </p:pic>
      <p:sp>
        <p:nvSpPr>
          <p:cNvPr id="392" name="Line"/>
          <p:cNvSpPr/>
          <p:nvPr/>
        </p:nvSpPr>
        <p:spPr>
          <a:xfrm>
            <a:off x="4423175" y="1992766"/>
            <a:ext cx="1" cy="555904"/>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393" name="extend"/>
          <p:cNvSpPr txBox="1"/>
          <p:nvPr/>
        </p:nvSpPr>
        <p:spPr>
          <a:xfrm>
            <a:off x="4759228" y="2064469"/>
            <a:ext cx="943022"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extend</a:t>
            </a:r>
          </a:p>
        </p:txBody>
      </p:sp>
      <p:pic>
        <p:nvPicPr>
          <p:cNvPr id="394" name="Image" descr="Image"/>
          <p:cNvPicPr>
            <a:picLocks noChangeAspect="1"/>
          </p:cNvPicPr>
          <p:nvPr/>
        </p:nvPicPr>
        <p:blipFill>
          <a:blip r:embed="rId13">
            <a:extLst/>
          </a:blip>
          <a:stretch>
            <a:fillRect/>
          </a:stretch>
        </p:blipFill>
        <p:spPr>
          <a:xfrm>
            <a:off x="3813544" y="1192224"/>
            <a:ext cx="6172201" cy="37084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Okapi/BM25"/>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Okapi/BM25</a:t>
            </a:r>
          </a:p>
        </p:txBody>
      </p:sp>
      <p:sp>
        <p:nvSpPr>
          <p:cNvPr id="39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00" name="latex-image-1.pdf" descr="latex-image-1.pdf"/>
          <p:cNvPicPr>
            <a:picLocks noChangeAspect="1"/>
          </p:cNvPicPr>
          <p:nvPr/>
        </p:nvPicPr>
        <p:blipFill>
          <a:blip r:embed="rId3">
            <a:extLst/>
          </a:blip>
          <a:stretch>
            <a:fillRect/>
          </a:stretch>
        </p:blipFill>
        <p:spPr>
          <a:xfrm>
            <a:off x="1459507" y="1644302"/>
            <a:ext cx="6704846" cy="733865"/>
          </a:xfrm>
          <a:prstGeom prst="rect">
            <a:avLst/>
          </a:prstGeom>
          <a:ln w="12700">
            <a:miter lim="400000"/>
          </a:ln>
        </p:spPr>
      </p:pic>
      <p:sp>
        <p:nvSpPr>
          <p:cNvPr id="401" name="Rectangle"/>
          <p:cNvSpPr/>
          <p:nvPr/>
        </p:nvSpPr>
        <p:spPr>
          <a:xfrm>
            <a:off x="4495800" y="1486367"/>
            <a:ext cx="4133233" cy="1049735"/>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402" name="latex-image-1.pdf" descr="latex-image-1.pdf"/>
          <p:cNvPicPr>
            <a:picLocks noChangeAspect="1"/>
          </p:cNvPicPr>
          <p:nvPr/>
        </p:nvPicPr>
        <p:blipFill>
          <a:blip r:embed="rId4">
            <a:extLst/>
          </a:blip>
          <a:stretch>
            <a:fillRect/>
          </a:stretch>
        </p:blipFill>
        <p:spPr>
          <a:xfrm>
            <a:off x="4001789" y="3081635"/>
            <a:ext cx="889237" cy="312179"/>
          </a:xfrm>
          <a:prstGeom prst="rect">
            <a:avLst/>
          </a:prstGeom>
          <a:ln w="12700">
            <a:miter lim="400000"/>
          </a:ln>
        </p:spPr>
      </p:pic>
      <p:sp>
        <p:nvSpPr>
          <p:cNvPr id="403" name="We do not know…"/>
          <p:cNvSpPr txBox="1"/>
          <p:nvPr>
            <p:ph type="body" sz="half" idx="4294967295"/>
          </p:nvPr>
        </p:nvSpPr>
        <p:spPr>
          <a:xfrm>
            <a:off x="1437617" y="2985783"/>
            <a:ext cx="8946863" cy="2005175"/>
          </a:xfrm>
          <a:prstGeom prst="rect">
            <a:avLst/>
          </a:prstGeom>
        </p:spPr>
        <p:txBody>
          <a:bodyPr lIns="45719" tIns="45719" rIns="45719" bIns="45719"/>
          <a:lstStyle/>
          <a:p>
            <a:pPr marL="322325" indent="-322325" defTabSz="429768">
              <a:spcBef>
                <a:spcPts val="500"/>
              </a:spcBef>
              <a:defRPr sz="2256">
                <a:solidFill>
                  <a:srgbClr val="000000"/>
                </a:solidFill>
                <a:latin typeface="Arial"/>
                <a:ea typeface="Arial"/>
                <a:cs typeface="Arial"/>
                <a:sym typeface="Arial"/>
              </a:defRPr>
            </a:pPr>
            <a:r>
              <a:t>We do not know</a:t>
            </a:r>
          </a:p>
          <a:p>
            <a:pPr marL="322325" indent="-322325" defTabSz="429768">
              <a:spcBef>
                <a:spcPts val="500"/>
              </a:spcBef>
              <a:defRPr sz="2256">
                <a:solidFill>
                  <a:srgbClr val="000000"/>
                </a:solidFill>
                <a:latin typeface="Arial"/>
                <a:ea typeface="Arial"/>
                <a:cs typeface="Arial"/>
                <a:sym typeface="Arial"/>
              </a:defRPr>
            </a:pPr>
          </a:p>
          <a:p>
            <a:pPr marL="322325" indent="-322325" defTabSz="429768">
              <a:spcBef>
                <a:spcPts val="500"/>
              </a:spcBef>
              <a:defRPr sz="2256">
                <a:solidFill>
                  <a:srgbClr val="000000"/>
                </a:solidFill>
                <a:latin typeface="Arial"/>
                <a:ea typeface="Arial"/>
                <a:cs typeface="Arial"/>
                <a:sym typeface="Arial"/>
              </a:defRPr>
            </a:pPr>
            <a:r>
              <a:t>MLE for              ? Difficulty to estimate</a:t>
            </a:r>
          </a:p>
          <a:p>
            <a:pPr marL="322325" indent="-322325" defTabSz="429768">
              <a:spcBef>
                <a:spcPts val="500"/>
              </a:spcBef>
              <a:defRPr sz="2256">
                <a:solidFill>
                  <a:srgbClr val="000000"/>
                </a:solidFill>
                <a:latin typeface="Arial"/>
                <a:ea typeface="Arial"/>
                <a:cs typeface="Arial"/>
                <a:sym typeface="Arial"/>
              </a:defRPr>
            </a:pPr>
          </a:p>
          <a:p>
            <a:pPr marL="322325" indent="-322325" defTabSz="429768">
              <a:spcBef>
                <a:spcPts val="500"/>
              </a:spcBef>
              <a:defRPr sz="2256">
                <a:solidFill>
                  <a:srgbClr val="000000"/>
                </a:solidFill>
                <a:latin typeface="Arial"/>
                <a:ea typeface="Arial"/>
                <a:cs typeface="Arial"/>
                <a:sym typeface="Arial"/>
              </a:defRPr>
            </a:pPr>
            <a:r>
              <a:t>Designing a parameter-free model such that it simulates </a:t>
            </a:r>
          </a:p>
        </p:txBody>
      </p:sp>
      <p:pic>
        <p:nvPicPr>
          <p:cNvPr id="404" name="latex-image-1.pdf" descr="latex-image-1.pdf"/>
          <p:cNvPicPr>
            <a:picLocks noChangeAspect="1"/>
          </p:cNvPicPr>
          <p:nvPr/>
        </p:nvPicPr>
        <p:blipFill>
          <a:blip r:embed="rId4">
            <a:extLst/>
          </a:blip>
          <a:stretch>
            <a:fillRect/>
          </a:stretch>
        </p:blipFill>
        <p:spPr>
          <a:xfrm>
            <a:off x="2879614" y="3832281"/>
            <a:ext cx="889236" cy="312179"/>
          </a:xfrm>
          <a:prstGeom prst="rect">
            <a:avLst/>
          </a:prstGeom>
          <a:ln w="12700">
            <a:miter lim="400000"/>
          </a:ln>
        </p:spPr>
      </p:pic>
      <p:pic>
        <p:nvPicPr>
          <p:cNvPr id="405" name="latex-image-1.pdf" descr="latex-image-1.pdf"/>
          <p:cNvPicPr>
            <a:picLocks noChangeAspect="1"/>
          </p:cNvPicPr>
          <p:nvPr/>
        </p:nvPicPr>
        <p:blipFill>
          <a:blip r:embed="rId5">
            <a:extLst/>
          </a:blip>
          <a:stretch>
            <a:fillRect/>
          </a:stretch>
        </p:blipFill>
        <p:spPr>
          <a:xfrm>
            <a:off x="9070903" y="4677171"/>
            <a:ext cx="2616312" cy="29603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0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1"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imulating the 2-Poisson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Simulating the 2-Poisson model</a:t>
            </a:r>
          </a:p>
        </p:txBody>
      </p:sp>
      <p:sp>
        <p:nvSpPr>
          <p:cNvPr id="4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11" name="Image" descr="Image"/>
          <p:cNvPicPr>
            <a:picLocks noChangeAspect="1"/>
          </p:cNvPicPr>
          <p:nvPr/>
        </p:nvPicPr>
        <p:blipFill>
          <a:blip r:embed="rId3">
            <a:extLst/>
          </a:blip>
          <a:stretch>
            <a:fillRect/>
          </a:stretch>
        </p:blipFill>
        <p:spPr>
          <a:xfrm>
            <a:off x="1504495" y="1771947"/>
            <a:ext cx="4547516" cy="2680874"/>
          </a:xfrm>
          <a:prstGeom prst="rect">
            <a:avLst/>
          </a:prstGeom>
          <a:ln w="12700">
            <a:miter lim="400000"/>
          </a:ln>
        </p:spPr>
      </p:pic>
      <p:sp>
        <p:nvSpPr>
          <p:cNvPr id="412" name="slide credit: Stanford CS276 Information retrieval"/>
          <p:cNvSpPr txBox="1"/>
          <p:nvPr/>
        </p:nvSpPr>
        <p:spPr>
          <a:xfrm>
            <a:off x="618552" y="6209519"/>
            <a:ext cx="6583446" cy="2765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2900"/>
              </a:lnSpc>
              <a:defRPr i="1" sz="1300">
                <a:solidFill>
                  <a:srgbClr val="000000"/>
                </a:solidFill>
                <a:latin typeface="Arial"/>
                <a:ea typeface="Arial"/>
                <a:cs typeface="Arial"/>
                <a:sym typeface="Arial"/>
              </a:defRPr>
            </a:lvl1pPr>
          </a:lstStyle>
          <a:p>
            <a:pPr/>
            <a:r>
              <a:t>slide credit: Stanford CS276 Information retrieval</a:t>
            </a:r>
          </a:p>
        </p:txBody>
      </p:sp>
      <p:pic>
        <p:nvPicPr>
          <p:cNvPr id="413" name="latex-image-1.pdf" descr="latex-image-1.pdf"/>
          <p:cNvPicPr>
            <a:picLocks noChangeAspect="1"/>
          </p:cNvPicPr>
          <p:nvPr/>
        </p:nvPicPr>
        <p:blipFill>
          <a:blip r:embed="rId4">
            <a:extLst/>
          </a:blip>
          <a:stretch>
            <a:fillRect/>
          </a:stretch>
        </p:blipFill>
        <p:spPr>
          <a:xfrm>
            <a:off x="8574137" y="4314676"/>
            <a:ext cx="776566" cy="521954"/>
          </a:xfrm>
          <a:prstGeom prst="rect">
            <a:avLst/>
          </a:prstGeom>
          <a:ln w="12700">
            <a:miter lim="400000"/>
          </a:ln>
        </p:spPr>
      </p:pic>
      <p:pic>
        <p:nvPicPr>
          <p:cNvPr id="414" name="Image" descr="Image"/>
          <p:cNvPicPr>
            <a:picLocks noChangeAspect="1"/>
          </p:cNvPicPr>
          <p:nvPr/>
        </p:nvPicPr>
        <p:blipFill>
          <a:blip r:embed="rId5">
            <a:extLst/>
          </a:blip>
          <a:stretch>
            <a:fillRect/>
          </a:stretch>
        </p:blipFill>
        <p:spPr>
          <a:xfrm>
            <a:off x="6439306" y="1587500"/>
            <a:ext cx="5020828" cy="2680874"/>
          </a:xfrm>
          <a:prstGeom prst="rect">
            <a:avLst/>
          </a:prstGeom>
          <a:ln w="12700">
            <a:miter lim="400000"/>
          </a:ln>
        </p:spPr>
      </p:pic>
      <p:pic>
        <p:nvPicPr>
          <p:cNvPr id="415" name="latex-image-1.pdf" descr="latex-image-1.pdf"/>
          <p:cNvPicPr>
            <a:picLocks noChangeAspect="1"/>
          </p:cNvPicPr>
          <p:nvPr/>
        </p:nvPicPr>
        <p:blipFill>
          <a:blip r:embed="rId6">
            <a:extLst/>
          </a:blip>
          <a:stretch>
            <a:fillRect/>
          </a:stretch>
        </p:blipFill>
        <p:spPr>
          <a:xfrm>
            <a:off x="2222450" y="4842438"/>
            <a:ext cx="4327915" cy="679524"/>
          </a:xfrm>
          <a:prstGeom prst="rect">
            <a:avLst/>
          </a:prstGeom>
          <a:ln w="12700">
            <a:miter lim="400000"/>
          </a:ln>
        </p:spPr>
      </p:pic>
      <p:pic>
        <p:nvPicPr>
          <p:cNvPr id="416" name="latex-image-1.pdf" descr="latex-image-1.pdf"/>
          <p:cNvPicPr>
            <a:picLocks noChangeAspect="1"/>
          </p:cNvPicPr>
          <p:nvPr/>
        </p:nvPicPr>
        <p:blipFill>
          <a:blip r:embed="rId7">
            <a:extLst/>
          </a:blip>
          <a:stretch>
            <a:fillRect/>
          </a:stretch>
        </p:blipFill>
        <p:spPr>
          <a:xfrm>
            <a:off x="482649" y="1960612"/>
            <a:ext cx="1028979" cy="306505"/>
          </a:xfrm>
          <a:prstGeom prst="rect">
            <a:avLst/>
          </a:prstGeom>
          <a:ln w="12700">
            <a:miter lim="400000"/>
          </a:ln>
        </p:spPr>
      </p:pic>
      <p:sp>
        <p:nvSpPr>
          <p:cNvPr id="417" name="Rectangle"/>
          <p:cNvSpPr/>
          <p:nvPr/>
        </p:nvSpPr>
        <p:spPr>
          <a:xfrm>
            <a:off x="3858845" y="4564439"/>
            <a:ext cx="2986535" cy="1270001"/>
          </a:xfrm>
          <a:prstGeom prst="rect">
            <a:avLst/>
          </a:prstGeom>
          <a:solidFill>
            <a:srgbClr val="FFFFFF"/>
          </a:solidFill>
          <a:ln w="12700">
            <a:miter lim="400000"/>
          </a:ln>
        </p:spPr>
        <p:txBody>
          <a:bodyPr lIns="45718" tIns="45718" rIns="45718" bIns="45718" anchor="ctr"/>
          <a:lstStyle/>
          <a:p>
            <a:pPr/>
          </a:p>
        </p:txBody>
      </p:sp>
      <p:pic>
        <p:nvPicPr>
          <p:cNvPr id="418" name="latex-image-1.pdf" descr="latex-image-1.pdf"/>
          <p:cNvPicPr>
            <a:picLocks noChangeAspect="1"/>
          </p:cNvPicPr>
          <p:nvPr/>
        </p:nvPicPr>
        <p:blipFill>
          <a:blip r:embed="rId8">
            <a:extLst/>
          </a:blip>
          <a:stretch>
            <a:fillRect/>
          </a:stretch>
        </p:blipFill>
        <p:spPr>
          <a:xfrm>
            <a:off x="3976935" y="4811583"/>
            <a:ext cx="4006590" cy="775713"/>
          </a:xfrm>
          <a:prstGeom prst="rect">
            <a:avLst/>
          </a:prstGeom>
          <a:ln w="12700">
            <a:miter lim="400000"/>
          </a:ln>
        </p:spPr>
      </p:pic>
      <p:pic>
        <p:nvPicPr>
          <p:cNvPr id="419" name="latex-image-1.pdf" descr="latex-image-1.pdf"/>
          <p:cNvPicPr>
            <a:picLocks noChangeAspect="1"/>
          </p:cNvPicPr>
          <p:nvPr/>
        </p:nvPicPr>
        <p:blipFill>
          <a:blip r:embed="rId9">
            <a:extLst/>
          </a:blip>
          <a:stretch>
            <a:fillRect/>
          </a:stretch>
        </p:blipFill>
        <p:spPr>
          <a:xfrm>
            <a:off x="8529846" y="5198616"/>
            <a:ext cx="2849661" cy="30650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18"/>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8" grpId="2"/>
      <p:bldP build="whole" bldLvl="1" animBg="1" rev="0" advAuto="0" spid="419" grpId="3"/>
      <p:bldP build="whole" bldLvl="1" animBg="1" rev="0" advAuto="0" spid="417" grpId="1"/>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Analysis of BM25 formula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Analysis of BM25 formulation</a:t>
            </a:r>
          </a:p>
        </p:txBody>
      </p:sp>
      <p:sp>
        <p:nvSpPr>
          <p:cNvPr id="42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25" name="latex-image-1.pdf" descr="latex-image-1.pdf"/>
          <p:cNvPicPr>
            <a:picLocks noChangeAspect="1"/>
          </p:cNvPicPr>
          <p:nvPr/>
        </p:nvPicPr>
        <p:blipFill>
          <a:blip r:embed="rId3">
            <a:extLst/>
          </a:blip>
          <a:stretch>
            <a:fillRect/>
          </a:stretch>
        </p:blipFill>
        <p:spPr>
          <a:xfrm>
            <a:off x="8574137" y="4314676"/>
            <a:ext cx="776566" cy="521954"/>
          </a:xfrm>
          <a:prstGeom prst="rect">
            <a:avLst/>
          </a:prstGeom>
          <a:ln w="12700">
            <a:miter lim="400000"/>
          </a:ln>
        </p:spPr>
      </p:pic>
      <p:pic>
        <p:nvPicPr>
          <p:cNvPr id="426" name="Image" descr="Image"/>
          <p:cNvPicPr>
            <a:picLocks noChangeAspect="1"/>
          </p:cNvPicPr>
          <p:nvPr/>
        </p:nvPicPr>
        <p:blipFill>
          <a:blip r:embed="rId4">
            <a:extLst/>
          </a:blip>
          <a:stretch>
            <a:fillRect/>
          </a:stretch>
        </p:blipFill>
        <p:spPr>
          <a:xfrm>
            <a:off x="6948991" y="1595590"/>
            <a:ext cx="5020828" cy="2680874"/>
          </a:xfrm>
          <a:prstGeom prst="rect">
            <a:avLst/>
          </a:prstGeom>
          <a:ln w="12700">
            <a:miter lim="400000"/>
          </a:ln>
        </p:spPr>
      </p:pic>
      <p:pic>
        <p:nvPicPr>
          <p:cNvPr id="427" name="latex-image-1.pdf" descr="latex-image-1.pdf"/>
          <p:cNvPicPr>
            <a:picLocks noChangeAspect="1"/>
          </p:cNvPicPr>
          <p:nvPr/>
        </p:nvPicPr>
        <p:blipFill>
          <a:blip r:embed="rId5">
            <a:extLst/>
          </a:blip>
          <a:stretch>
            <a:fillRect/>
          </a:stretch>
        </p:blipFill>
        <p:spPr>
          <a:xfrm>
            <a:off x="741935" y="2059393"/>
            <a:ext cx="4327915" cy="679524"/>
          </a:xfrm>
          <a:prstGeom prst="rect">
            <a:avLst/>
          </a:prstGeom>
          <a:ln w="12700">
            <a:miter lim="400000"/>
          </a:ln>
        </p:spPr>
      </p:pic>
      <p:sp>
        <p:nvSpPr>
          <p:cNvPr id="428" name="Rectangle"/>
          <p:cNvSpPr/>
          <p:nvPr/>
        </p:nvSpPr>
        <p:spPr>
          <a:xfrm>
            <a:off x="2378330" y="1781394"/>
            <a:ext cx="2986535" cy="1270001"/>
          </a:xfrm>
          <a:prstGeom prst="rect">
            <a:avLst/>
          </a:prstGeom>
          <a:solidFill>
            <a:srgbClr val="FFFFFF"/>
          </a:solidFill>
          <a:ln w="12700">
            <a:miter lim="400000"/>
          </a:ln>
        </p:spPr>
        <p:txBody>
          <a:bodyPr lIns="45718" tIns="45718" rIns="45718" bIns="45718" anchor="ctr"/>
          <a:lstStyle/>
          <a:p>
            <a:pPr/>
          </a:p>
        </p:txBody>
      </p:sp>
      <p:pic>
        <p:nvPicPr>
          <p:cNvPr id="429" name="latex-image-1.pdf" descr="latex-image-1.pdf"/>
          <p:cNvPicPr>
            <a:picLocks noChangeAspect="1"/>
          </p:cNvPicPr>
          <p:nvPr/>
        </p:nvPicPr>
        <p:blipFill>
          <a:blip r:embed="rId6">
            <a:extLst/>
          </a:blip>
          <a:stretch>
            <a:fillRect/>
          </a:stretch>
        </p:blipFill>
        <p:spPr>
          <a:xfrm>
            <a:off x="2496420" y="2028538"/>
            <a:ext cx="4006590" cy="775713"/>
          </a:xfrm>
          <a:prstGeom prst="rect">
            <a:avLst/>
          </a:prstGeom>
          <a:ln w="12700">
            <a:miter lim="400000"/>
          </a:ln>
        </p:spPr>
      </p:pic>
      <p:pic>
        <p:nvPicPr>
          <p:cNvPr id="430" name="latex-image-1.pdf" descr="latex-image-1.pdf"/>
          <p:cNvPicPr>
            <a:picLocks noChangeAspect="1"/>
          </p:cNvPicPr>
          <p:nvPr/>
        </p:nvPicPr>
        <p:blipFill>
          <a:blip r:embed="rId7">
            <a:extLst/>
          </a:blip>
          <a:stretch>
            <a:fillRect/>
          </a:stretch>
        </p:blipFill>
        <p:spPr>
          <a:xfrm>
            <a:off x="8529846" y="5198616"/>
            <a:ext cx="2849661" cy="306505"/>
          </a:xfrm>
          <a:prstGeom prst="rect">
            <a:avLst/>
          </a:prstGeom>
          <a:ln w="12700">
            <a:miter lim="400000"/>
          </a:ln>
        </p:spPr>
      </p:pic>
      <p:sp>
        <p:nvSpPr>
          <p:cNvPr id="431" name="IDF"/>
          <p:cNvSpPr txBox="1"/>
          <p:nvPr/>
        </p:nvSpPr>
        <p:spPr>
          <a:xfrm>
            <a:off x="767141" y="3728391"/>
            <a:ext cx="55420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IDF</a:t>
            </a:r>
          </a:p>
        </p:txBody>
      </p:sp>
      <p:sp>
        <p:nvSpPr>
          <p:cNvPr id="432" name="Pivoted document length normalization"/>
          <p:cNvSpPr txBox="1"/>
          <p:nvPr/>
        </p:nvSpPr>
        <p:spPr>
          <a:xfrm>
            <a:off x="2269483" y="3728391"/>
            <a:ext cx="533538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Pivoted document length normalization</a:t>
            </a:r>
          </a:p>
        </p:txBody>
      </p:sp>
      <p:sp>
        <p:nvSpPr>
          <p:cNvPr id="433" name="Line"/>
          <p:cNvSpPr/>
          <p:nvPr/>
        </p:nvSpPr>
        <p:spPr>
          <a:xfrm flipV="1">
            <a:off x="1044244" y="2808432"/>
            <a:ext cx="1867078" cy="756167"/>
          </a:xfrm>
          <a:prstGeom prst="line">
            <a:avLst/>
          </a:prstGeom>
          <a:ln w="25400">
            <a:solidFill>
              <a:srgbClr val="FF2600"/>
            </a:solidFill>
            <a:tailEnd type="triangle"/>
          </a:ln>
        </p:spPr>
        <p:txBody>
          <a:bodyPr lIns="45718" tIns="45718" rIns="45718" bIns="45718"/>
          <a:lstStyle/>
          <a:p>
            <a:pPr/>
          </a:p>
        </p:txBody>
      </p:sp>
      <p:sp>
        <p:nvSpPr>
          <p:cNvPr id="434" name="Line"/>
          <p:cNvSpPr/>
          <p:nvPr/>
        </p:nvSpPr>
        <p:spPr>
          <a:xfrm flipH="1" flipV="1">
            <a:off x="4741508" y="2789720"/>
            <a:ext cx="199792" cy="950420"/>
          </a:xfrm>
          <a:prstGeom prst="line">
            <a:avLst/>
          </a:prstGeom>
          <a:ln w="25400">
            <a:solidFill>
              <a:srgbClr val="FF2600"/>
            </a:solidFill>
            <a:tailEnd type="triangle"/>
          </a:ln>
        </p:spPr>
        <p:txBody>
          <a:bodyPr lIns="45718" tIns="45718" rIns="45718" bIns="45718"/>
          <a:lstStyle/>
          <a:p>
            <a:pPr/>
          </a:p>
        </p:txBody>
      </p:sp>
      <p:sp>
        <p:nvSpPr>
          <p:cNvPr id="435" name="Rectangle"/>
          <p:cNvSpPr/>
          <p:nvPr/>
        </p:nvSpPr>
        <p:spPr>
          <a:xfrm>
            <a:off x="2519294" y="1770456"/>
            <a:ext cx="904662" cy="983012"/>
          </a:xfrm>
          <a:prstGeom prst="rect">
            <a:avLst/>
          </a:prstGeom>
          <a:ln w="25400">
            <a:solidFill>
              <a:srgbClr val="FF2600"/>
            </a:solidFill>
            <a:miter lim="400000"/>
          </a:ln>
        </p:spPr>
        <p:txBody>
          <a:bodyPr lIns="45718" tIns="45718" rIns="45718" bIns="45718" anchor="ctr"/>
          <a:lstStyle/>
          <a:p>
            <a:pPr/>
          </a:p>
        </p:txBody>
      </p:sp>
      <p:sp>
        <p:nvSpPr>
          <p:cNvPr id="436" name="Rectangle"/>
          <p:cNvSpPr/>
          <p:nvPr/>
        </p:nvSpPr>
        <p:spPr>
          <a:xfrm>
            <a:off x="3924552" y="2444521"/>
            <a:ext cx="1919767" cy="472884"/>
          </a:xfrm>
          <a:prstGeom prst="rect">
            <a:avLst/>
          </a:prstGeom>
          <a:ln w="25400">
            <a:solidFill>
              <a:srgbClr val="FF2600"/>
            </a:solidFill>
            <a:miter lim="400000"/>
          </a:ln>
        </p:spPr>
        <p:txBody>
          <a:bodyPr lIns="45718" tIns="45718" rIns="45718" bIns="45718" anchor="ctr"/>
          <a:lstStyle/>
          <a:p>
            <a:pPr/>
          </a:p>
        </p:txBody>
      </p:sp>
      <p:pic>
        <p:nvPicPr>
          <p:cNvPr id="437" name="Image" descr="Image"/>
          <p:cNvPicPr>
            <a:picLocks noChangeAspect="1"/>
          </p:cNvPicPr>
          <p:nvPr/>
        </p:nvPicPr>
        <p:blipFill>
          <a:blip r:embed="rId8">
            <a:extLst/>
          </a:blip>
          <a:stretch>
            <a:fillRect/>
          </a:stretch>
        </p:blipFill>
        <p:spPr>
          <a:xfrm>
            <a:off x="291998" y="5351868"/>
            <a:ext cx="6271037" cy="850938"/>
          </a:xfrm>
          <a:prstGeom prst="rect">
            <a:avLst/>
          </a:prstGeom>
          <a:ln w="12700">
            <a:miter lim="400000"/>
          </a:ln>
        </p:spPr>
      </p:pic>
      <p:sp>
        <p:nvSpPr>
          <p:cNvPr id="438" name="Line"/>
          <p:cNvSpPr/>
          <p:nvPr/>
        </p:nvSpPr>
        <p:spPr>
          <a:xfrm flipH="1">
            <a:off x="6213862" y="5766283"/>
            <a:ext cx="525142" cy="1"/>
          </a:xfrm>
          <a:prstGeom prst="line">
            <a:avLst/>
          </a:prstGeom>
          <a:ln w="25400">
            <a:solidFill>
              <a:srgbClr val="FF2600"/>
            </a:solidFill>
            <a:tailEnd type="triangle"/>
          </a:ln>
        </p:spPr>
        <p:txBody>
          <a:bodyPr lIns="45718" tIns="45718" rIns="45718" bIns="45718"/>
          <a:lstStyle/>
          <a:p>
            <a:pPr/>
          </a:p>
        </p:txBody>
      </p:sp>
      <p:pic>
        <p:nvPicPr>
          <p:cNvPr id="439" name="latex-image-1.pdf" descr="latex-image-1.pdf"/>
          <p:cNvPicPr>
            <a:picLocks noChangeAspect="1"/>
          </p:cNvPicPr>
          <p:nvPr/>
        </p:nvPicPr>
        <p:blipFill>
          <a:blip r:embed="rId9">
            <a:extLst/>
          </a:blip>
          <a:stretch>
            <a:fillRect/>
          </a:stretch>
        </p:blipFill>
        <p:spPr>
          <a:xfrm>
            <a:off x="6978308" y="5406365"/>
            <a:ext cx="1865319" cy="65744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32"/>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3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37"/>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39"/>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1" grpId="4"/>
      <p:bldP build="whole" bldLvl="1" animBg="1" rev="0" advAuto="0" spid="434" grpId="2"/>
      <p:bldP build="whole" bldLvl="1" animBg="1" rev="0" advAuto="0" spid="439" grpId="6"/>
      <p:bldP build="whole" bldLvl="1" animBg="1" rev="0" advAuto="0" spid="437" grpId="5"/>
      <p:bldP build="whole" bldLvl="1" animBg="1" rev="0" advAuto="0" spid="432" grpId="3"/>
      <p:bldP build="whole" bldLvl="1" animBg="1" rev="0" advAuto="0" spid="433" grpId="1"/>
      <p:bldP build="whole" bldLvl="1" animBg="1" rev="0" advAuto="0" spid="438" grpId="7"/>
    </p:bldLst>
  </p:timing>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Multi-fiel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Multi-field retrieval</a:t>
            </a:r>
          </a:p>
        </p:txBody>
      </p:sp>
      <p:sp>
        <p:nvSpPr>
          <p:cNvPr id="44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45" name="Image" descr="Image"/>
          <p:cNvPicPr>
            <a:picLocks noChangeAspect="1"/>
          </p:cNvPicPr>
          <p:nvPr/>
        </p:nvPicPr>
        <p:blipFill>
          <a:blip r:embed="rId3">
            <a:extLst/>
          </a:blip>
          <a:stretch>
            <a:fillRect/>
          </a:stretch>
        </p:blipFill>
        <p:spPr>
          <a:xfrm>
            <a:off x="971550" y="1778000"/>
            <a:ext cx="7099358" cy="4104691"/>
          </a:xfrm>
          <a:prstGeom prst="rect">
            <a:avLst/>
          </a:prstGeom>
          <a:ln w="12700">
            <a:miter lim="400000"/>
          </a:ln>
        </p:spPr>
      </p:pic>
      <p:sp>
        <p:nvSpPr>
          <p:cNvPr id="446" name="Rectangle"/>
          <p:cNvSpPr/>
          <p:nvPr/>
        </p:nvSpPr>
        <p:spPr>
          <a:xfrm>
            <a:off x="1003300" y="1626067"/>
            <a:ext cx="5164513" cy="632049"/>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47" name="Line"/>
          <p:cNvSpPr/>
          <p:nvPr/>
        </p:nvSpPr>
        <p:spPr>
          <a:xfrm flipH="1" flipV="1">
            <a:off x="6096000" y="1854034"/>
            <a:ext cx="2280793"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48" name="title"/>
          <p:cNvSpPr txBox="1"/>
          <p:nvPr/>
        </p:nvSpPr>
        <p:spPr>
          <a:xfrm>
            <a:off x="8660579" y="1672342"/>
            <a:ext cx="1141298"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title</a:t>
            </a:r>
          </a:p>
        </p:txBody>
      </p:sp>
      <p:sp>
        <p:nvSpPr>
          <p:cNvPr id="449" name="Line"/>
          <p:cNvSpPr/>
          <p:nvPr/>
        </p:nvSpPr>
        <p:spPr>
          <a:xfrm flipH="1">
            <a:off x="8090832" y="3670134"/>
            <a:ext cx="737418"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50" name="question"/>
          <p:cNvSpPr txBox="1"/>
          <p:nvPr/>
        </p:nvSpPr>
        <p:spPr>
          <a:xfrm>
            <a:off x="8952679" y="3463885"/>
            <a:ext cx="175769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question</a:t>
            </a:r>
          </a:p>
        </p:txBody>
      </p:sp>
      <p:sp>
        <p:nvSpPr>
          <p:cNvPr id="451" name="Rectangle"/>
          <p:cNvSpPr/>
          <p:nvPr/>
        </p:nvSpPr>
        <p:spPr>
          <a:xfrm>
            <a:off x="990600" y="2710796"/>
            <a:ext cx="7061258" cy="3077791"/>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44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6" grpId="1"/>
      <p:bldP build="whole" bldLvl="1" animBg="1" rev="0" advAuto="0" spid="451" grpId="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5" name="BM25F"/>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BM25F</a:t>
            </a:r>
          </a:p>
        </p:txBody>
      </p:sp>
      <p:sp>
        <p:nvSpPr>
          <p:cNvPr id="45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57" name="latex-image-1.pdf" descr="latex-image-1.pdf"/>
          <p:cNvPicPr>
            <a:picLocks noChangeAspect="1"/>
          </p:cNvPicPr>
          <p:nvPr/>
        </p:nvPicPr>
        <p:blipFill>
          <a:blip r:embed="rId3">
            <a:extLst/>
          </a:blip>
          <a:stretch>
            <a:fillRect/>
          </a:stretch>
        </p:blipFill>
        <p:spPr>
          <a:xfrm>
            <a:off x="1326257" y="4068415"/>
            <a:ext cx="2419426" cy="684283"/>
          </a:xfrm>
          <a:prstGeom prst="rect">
            <a:avLst/>
          </a:prstGeom>
          <a:ln w="12700">
            <a:miter lim="400000"/>
          </a:ln>
        </p:spPr>
      </p:pic>
      <p:pic>
        <p:nvPicPr>
          <p:cNvPr id="458" name="latex-image-1.pdf" descr="latex-image-1.pdf"/>
          <p:cNvPicPr>
            <a:picLocks noChangeAspect="1"/>
          </p:cNvPicPr>
          <p:nvPr/>
        </p:nvPicPr>
        <p:blipFill>
          <a:blip r:embed="rId4">
            <a:extLst/>
          </a:blip>
          <a:stretch>
            <a:fillRect/>
          </a:stretch>
        </p:blipFill>
        <p:spPr>
          <a:xfrm>
            <a:off x="4478883" y="4105026"/>
            <a:ext cx="2347492" cy="744112"/>
          </a:xfrm>
          <a:prstGeom prst="rect">
            <a:avLst/>
          </a:prstGeom>
          <a:ln w="12700">
            <a:miter lim="400000"/>
          </a:ln>
        </p:spPr>
      </p:pic>
      <p:pic>
        <p:nvPicPr>
          <p:cNvPr id="459" name="latex-image-1.pdf" descr="latex-image-1.pdf"/>
          <p:cNvPicPr>
            <a:picLocks noChangeAspect="1"/>
          </p:cNvPicPr>
          <p:nvPr/>
        </p:nvPicPr>
        <p:blipFill>
          <a:blip r:embed="rId5">
            <a:extLst/>
          </a:blip>
          <a:stretch>
            <a:fillRect/>
          </a:stretch>
        </p:blipFill>
        <p:spPr>
          <a:xfrm>
            <a:off x="7559575" y="4086988"/>
            <a:ext cx="3172926" cy="706965"/>
          </a:xfrm>
          <a:prstGeom prst="rect">
            <a:avLst/>
          </a:prstGeom>
          <a:ln w="12700">
            <a:miter lim="400000"/>
          </a:ln>
        </p:spPr>
      </p:pic>
      <p:sp>
        <p:nvSpPr>
          <p:cNvPr id="460" name="Each variable is estimated as the weighted sum of its field value"/>
          <p:cNvSpPr txBox="1"/>
          <p:nvPr>
            <p:ph type="body" sz="half" idx="4294967295"/>
          </p:nvPr>
        </p:nvSpPr>
        <p:spPr>
          <a:xfrm>
            <a:off x="828017" y="2985783"/>
            <a:ext cx="10076468" cy="1998379"/>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Each variable is estimated as the weighted sum of its field value</a:t>
            </a:r>
          </a:p>
        </p:txBody>
      </p:sp>
      <p:sp>
        <p:nvSpPr>
          <p:cNvPr id="461" name="alpha_f: hyper parameters"/>
          <p:cNvSpPr txBox="1"/>
          <p:nvPr/>
        </p:nvSpPr>
        <p:spPr>
          <a:xfrm>
            <a:off x="1291709" y="5239631"/>
            <a:ext cx="336567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alpha_f: hyper parameters</a:t>
            </a:r>
          </a:p>
        </p:txBody>
      </p:sp>
      <p:pic>
        <p:nvPicPr>
          <p:cNvPr id="462" name="latex-image-1.pdf" descr="latex-image-1.pdf"/>
          <p:cNvPicPr>
            <a:picLocks noChangeAspect="1"/>
          </p:cNvPicPr>
          <p:nvPr/>
        </p:nvPicPr>
        <p:blipFill>
          <a:blip r:embed="rId6">
            <a:extLst/>
          </a:blip>
          <a:stretch>
            <a:fillRect/>
          </a:stretch>
        </p:blipFill>
        <p:spPr>
          <a:xfrm>
            <a:off x="1825226" y="1483852"/>
            <a:ext cx="7674038" cy="91114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Multi-fiel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Multi-field retrieval</a:t>
            </a:r>
          </a:p>
        </p:txBody>
      </p:sp>
      <p:sp>
        <p:nvSpPr>
          <p:cNvPr id="46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68" name="Image" descr="Image"/>
          <p:cNvPicPr>
            <a:picLocks noChangeAspect="1"/>
          </p:cNvPicPr>
          <p:nvPr/>
        </p:nvPicPr>
        <p:blipFill>
          <a:blip r:embed="rId3">
            <a:extLst/>
          </a:blip>
          <a:stretch>
            <a:fillRect/>
          </a:stretch>
        </p:blipFill>
        <p:spPr>
          <a:xfrm>
            <a:off x="1102945" y="2855368"/>
            <a:ext cx="9424610" cy="2595064"/>
          </a:xfrm>
          <a:prstGeom prst="rect">
            <a:avLst/>
          </a:prstGeom>
          <a:ln w="12700">
            <a:miter lim="400000"/>
          </a:ln>
        </p:spPr>
      </p:pic>
      <p:sp>
        <p:nvSpPr>
          <p:cNvPr id="469" name="Rectangle"/>
          <p:cNvSpPr/>
          <p:nvPr/>
        </p:nvSpPr>
        <p:spPr>
          <a:xfrm>
            <a:off x="1115645" y="2044828"/>
            <a:ext cx="3222477" cy="865486"/>
          </a:xfrm>
          <a:prstGeom prst="rect">
            <a:avLst/>
          </a:prstGeom>
          <a:solidFill>
            <a:srgbClr val="FFFFFF"/>
          </a:solidFill>
          <a:ln w="12700">
            <a:miter lim="400000"/>
          </a:ln>
        </p:spPr>
        <p:txBody>
          <a:bodyPr lIns="45718" tIns="45718" rIns="45718" bIns="45718" anchor="ctr"/>
          <a:lstStyle/>
          <a:p>
            <a:pPr/>
          </a:p>
        </p:txBody>
      </p:sp>
      <p:sp>
        <p:nvSpPr>
          <p:cNvPr id="470" name="HW1: BM25 outperforms TF-IDF in every field &amp; combined"/>
          <p:cNvSpPr txBox="1"/>
          <p:nvPr>
            <p:ph type="body" sz="quarter" idx="4294967295"/>
          </p:nvPr>
        </p:nvSpPr>
        <p:spPr>
          <a:xfrm>
            <a:off x="600769" y="1544531"/>
            <a:ext cx="10990462" cy="952393"/>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HW1: BM25 outperforms TF-IDF in every field &amp; combined</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Review of Lecture 1: Vector-Space model"/>
          <p:cNvSpPr txBox="1"/>
          <p:nvPr>
            <p:ph type="title" idx="4294967295"/>
          </p:nvPr>
        </p:nvSpPr>
        <p:spPr>
          <a:xfrm>
            <a:off x="666260" y="503237"/>
            <a:ext cx="10550771" cy="657450"/>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Review of Lecture 1: Vector-Space model</a:t>
            </a:r>
          </a:p>
        </p:txBody>
      </p:sp>
      <p:sp>
        <p:nvSpPr>
          <p:cNvPr id="8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89" name="Image" descr="Image"/>
          <p:cNvPicPr>
            <a:picLocks noChangeAspect="1"/>
          </p:cNvPicPr>
          <p:nvPr/>
        </p:nvPicPr>
        <p:blipFill>
          <a:blip r:embed="rId3">
            <a:extLst/>
          </a:blip>
          <a:stretch>
            <a:fillRect/>
          </a:stretch>
        </p:blipFill>
        <p:spPr>
          <a:xfrm>
            <a:off x="1052352" y="1668954"/>
            <a:ext cx="4622801" cy="4229101"/>
          </a:xfrm>
          <a:prstGeom prst="rect">
            <a:avLst/>
          </a:prstGeom>
          <a:ln w="12700">
            <a:miter lim="400000"/>
          </a:ln>
        </p:spPr>
      </p:pic>
      <p:pic>
        <p:nvPicPr>
          <p:cNvPr id="90" name="latex-image-1.pdf" descr="latex-image-1.pdf"/>
          <p:cNvPicPr>
            <a:picLocks noChangeAspect="1"/>
          </p:cNvPicPr>
          <p:nvPr/>
        </p:nvPicPr>
        <p:blipFill>
          <a:blip r:embed="rId4">
            <a:extLst/>
          </a:blip>
          <a:stretch>
            <a:fillRect/>
          </a:stretch>
        </p:blipFill>
        <p:spPr>
          <a:xfrm>
            <a:off x="6262507" y="2468326"/>
            <a:ext cx="2723715" cy="657449"/>
          </a:xfrm>
          <a:prstGeom prst="rect">
            <a:avLst/>
          </a:prstGeom>
          <a:ln w="12700">
            <a:miter lim="400000"/>
          </a:ln>
        </p:spPr>
      </p:pic>
      <p:pic>
        <p:nvPicPr>
          <p:cNvPr id="91" name="latex-image-1.pdf" descr="latex-image-1.pdf"/>
          <p:cNvPicPr>
            <a:picLocks noChangeAspect="1"/>
          </p:cNvPicPr>
          <p:nvPr/>
        </p:nvPicPr>
        <p:blipFill>
          <a:blip r:embed="rId5">
            <a:extLst/>
          </a:blip>
          <a:stretch>
            <a:fillRect/>
          </a:stretch>
        </p:blipFill>
        <p:spPr>
          <a:xfrm>
            <a:off x="6303044" y="4761707"/>
            <a:ext cx="2556066" cy="259109"/>
          </a:xfrm>
          <a:prstGeom prst="rect">
            <a:avLst/>
          </a:prstGeom>
          <a:ln w="12700">
            <a:miter lim="400000"/>
          </a:ln>
        </p:spPr>
      </p:pic>
      <p:pic>
        <p:nvPicPr>
          <p:cNvPr id="92" name="latex-image-1.pdf" descr="latex-image-1.pdf"/>
          <p:cNvPicPr>
            <a:picLocks noChangeAspect="1"/>
          </p:cNvPicPr>
          <p:nvPr/>
        </p:nvPicPr>
        <p:blipFill>
          <a:blip r:embed="rId6">
            <a:extLst/>
          </a:blip>
          <a:stretch>
            <a:fillRect/>
          </a:stretch>
        </p:blipFill>
        <p:spPr>
          <a:xfrm>
            <a:off x="6275114" y="5404303"/>
            <a:ext cx="3394298" cy="267782"/>
          </a:xfrm>
          <a:prstGeom prst="rect">
            <a:avLst/>
          </a:prstGeom>
          <a:ln w="12700">
            <a:miter lim="400000"/>
          </a:ln>
        </p:spPr>
      </p:pic>
      <p:sp>
        <p:nvSpPr>
          <p:cNvPr id="93" name="Vector space model:"/>
          <p:cNvSpPr txBox="1"/>
          <p:nvPr/>
        </p:nvSpPr>
        <p:spPr>
          <a:xfrm>
            <a:off x="6211436" y="1868585"/>
            <a:ext cx="3798462" cy="36294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600"/>
              </a:lnSpc>
              <a:defRPr b="1" sz="1900">
                <a:solidFill>
                  <a:srgbClr val="000000"/>
                </a:solidFill>
                <a:latin typeface="Arial"/>
                <a:ea typeface="Arial"/>
                <a:cs typeface="Arial"/>
                <a:sym typeface="Arial"/>
              </a:defRPr>
            </a:lvl1pPr>
          </a:lstStyle>
          <a:p>
            <a:pPr/>
            <a:r>
              <a:t>Vector space model: </a:t>
            </a:r>
          </a:p>
        </p:txBody>
      </p:sp>
      <p:sp>
        <p:nvSpPr>
          <p:cNvPr id="94" name="TF-IDF weighting:"/>
          <p:cNvSpPr txBox="1"/>
          <p:nvPr/>
        </p:nvSpPr>
        <p:spPr>
          <a:xfrm>
            <a:off x="6245594" y="4015275"/>
            <a:ext cx="3798463" cy="36294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600"/>
              </a:lnSpc>
              <a:defRPr b="1" sz="1900">
                <a:solidFill>
                  <a:srgbClr val="000000"/>
                </a:solidFill>
                <a:latin typeface="Arial"/>
                <a:ea typeface="Arial"/>
                <a:cs typeface="Arial"/>
                <a:sym typeface="Arial"/>
              </a:defRPr>
            </a:lvl1pPr>
          </a:lstStyle>
          <a:p>
            <a:pPr/>
            <a:r>
              <a:t>TF-IDF weighting:</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Analysis on the n-Poisson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Analysis on the n-Poisson model</a:t>
            </a:r>
          </a:p>
        </p:txBody>
      </p:sp>
      <p:sp>
        <p:nvSpPr>
          <p:cNvPr id="47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76" name="Advantage: BM25 is based on the 2-Poisson model"/>
          <p:cNvSpPr txBox="1"/>
          <p:nvPr>
            <p:ph type="body" sz="half" idx="4294967295"/>
          </p:nvPr>
        </p:nvSpPr>
        <p:spPr>
          <a:xfrm>
            <a:off x="600769" y="1544531"/>
            <a:ext cx="10550771" cy="1730091"/>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08F00"/>
                </a:solidFill>
              </a:rPr>
              <a:t>Advantage: </a:t>
            </a:r>
            <a:r>
              <a:t>BM25 is based on the 2-Poisson model</a:t>
            </a:r>
          </a:p>
        </p:txBody>
      </p:sp>
      <p:sp>
        <p:nvSpPr>
          <p:cNvPr id="477" name="Oval"/>
          <p:cNvSpPr/>
          <p:nvPr/>
        </p:nvSpPr>
        <p:spPr>
          <a:xfrm>
            <a:off x="1582020" y="2650468"/>
            <a:ext cx="2644807"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478" name="Circle"/>
          <p:cNvSpPr/>
          <p:nvPr/>
        </p:nvSpPr>
        <p:spPr>
          <a:xfrm>
            <a:off x="2639171" y="5281638"/>
            <a:ext cx="530505"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479" name="Line"/>
          <p:cNvSpPr/>
          <p:nvPr/>
        </p:nvSpPr>
        <p:spPr>
          <a:xfrm flipV="1">
            <a:off x="2891723" y="3260973"/>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480" name="latex-image-1.pdf" descr="latex-image-1.pdf"/>
          <p:cNvPicPr>
            <a:picLocks noChangeAspect="1"/>
          </p:cNvPicPr>
          <p:nvPr/>
        </p:nvPicPr>
        <p:blipFill>
          <a:blip r:embed="rId3">
            <a:extLst/>
          </a:blip>
          <a:stretch>
            <a:fillRect/>
          </a:stretch>
        </p:blipFill>
        <p:spPr>
          <a:xfrm>
            <a:off x="2804423" y="5402706"/>
            <a:ext cx="225401" cy="262968"/>
          </a:xfrm>
          <a:prstGeom prst="rect">
            <a:avLst/>
          </a:prstGeom>
          <a:ln w="12700">
            <a:miter lim="400000"/>
          </a:ln>
        </p:spPr>
      </p:pic>
      <p:pic>
        <p:nvPicPr>
          <p:cNvPr id="481" name="latex-image-1.pdf" descr="latex-image-1.pdf"/>
          <p:cNvPicPr>
            <a:picLocks noChangeAspect="1"/>
          </p:cNvPicPr>
          <p:nvPr/>
        </p:nvPicPr>
        <p:blipFill>
          <a:blip r:embed="rId4">
            <a:extLst/>
          </a:blip>
          <a:stretch>
            <a:fillRect/>
          </a:stretch>
        </p:blipFill>
        <p:spPr>
          <a:xfrm>
            <a:off x="2790123" y="2783170"/>
            <a:ext cx="228601" cy="330201"/>
          </a:xfrm>
          <a:prstGeom prst="rect">
            <a:avLst/>
          </a:prstGeom>
          <a:ln w="12700">
            <a:miter lim="400000"/>
          </a:ln>
        </p:spPr>
      </p:pic>
      <p:sp>
        <p:nvSpPr>
          <p:cNvPr id="482" name="Line"/>
          <p:cNvSpPr/>
          <p:nvPr/>
        </p:nvSpPr>
        <p:spPr>
          <a:xfrm flipV="1">
            <a:off x="2917123" y="4621193"/>
            <a:ext cx="1" cy="66189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83" name="Circle"/>
          <p:cNvSpPr/>
          <p:nvPr/>
        </p:nvSpPr>
        <p:spPr>
          <a:xfrm>
            <a:off x="2626471" y="3992786"/>
            <a:ext cx="530505"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pic>
        <p:nvPicPr>
          <p:cNvPr id="484" name="latex-image-1.pdf" descr="latex-image-1.pdf"/>
          <p:cNvPicPr>
            <a:picLocks noChangeAspect="1"/>
          </p:cNvPicPr>
          <p:nvPr/>
        </p:nvPicPr>
        <p:blipFill>
          <a:blip r:embed="rId5">
            <a:extLst/>
          </a:blip>
          <a:stretch>
            <a:fillRect/>
          </a:stretch>
        </p:blipFill>
        <p:spPr>
          <a:xfrm>
            <a:off x="2768674" y="4126555"/>
            <a:ext cx="296899" cy="262967"/>
          </a:xfrm>
          <a:prstGeom prst="rect">
            <a:avLst/>
          </a:prstGeom>
          <a:ln w="12700">
            <a:miter lim="400000"/>
          </a:ln>
        </p:spPr>
      </p:pic>
      <p:sp>
        <p:nvSpPr>
          <p:cNvPr id="485" name="A document-term pair is elite if the document is about the concept denoted by the term"/>
          <p:cNvSpPr txBox="1"/>
          <p:nvPr/>
        </p:nvSpPr>
        <p:spPr>
          <a:xfrm>
            <a:off x="4488236" y="2492646"/>
            <a:ext cx="581952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1" indent="228600">
              <a:spcBef>
                <a:spcPts val="500"/>
              </a:spcBef>
              <a:defRPr>
                <a:solidFill>
                  <a:srgbClr val="000000"/>
                </a:solidFill>
                <a:latin typeface="Arial"/>
                <a:ea typeface="Arial"/>
                <a:cs typeface="Arial"/>
                <a:sym typeface="Arial"/>
              </a:defRPr>
            </a:pPr>
            <a:r>
              <a:t>A document-term pair is elite if the document is about the concept denoted by the</a:t>
            </a:r>
            <a:r>
              <a:rPr>
                <a:solidFill>
                  <a:srgbClr val="FF2600"/>
                </a:solidFill>
              </a:rPr>
              <a:t> </a:t>
            </a:r>
            <a:r>
              <a:t>term</a:t>
            </a:r>
          </a:p>
        </p:txBody>
      </p:sp>
      <p:sp>
        <p:nvSpPr>
          <p:cNvPr id="486" name="Line"/>
          <p:cNvSpPr/>
          <p:nvPr/>
        </p:nvSpPr>
        <p:spPr>
          <a:xfrm flipH="1" flipV="1">
            <a:off x="3061771" y="3364355"/>
            <a:ext cx="952138" cy="196381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487" name="Circle"/>
          <p:cNvSpPr/>
          <p:nvPr/>
        </p:nvSpPr>
        <p:spPr>
          <a:xfrm>
            <a:off x="3786772" y="5271624"/>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488" name="Disadvantages:…"/>
          <p:cNvSpPr txBox="1"/>
          <p:nvPr/>
        </p:nvSpPr>
        <p:spPr>
          <a:xfrm>
            <a:off x="4490584" y="3540413"/>
            <a:ext cx="6855665" cy="239331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899" indent="-342899">
              <a:spcBef>
                <a:spcPts val="500"/>
              </a:spcBef>
              <a:buSzPct val="100000"/>
              <a:buFont typeface="Arial"/>
              <a:buChar char="•"/>
              <a:defRPr sz="2100">
                <a:solidFill>
                  <a:srgbClr val="FF2600"/>
                </a:solidFill>
                <a:latin typeface="Arial"/>
                <a:ea typeface="Arial"/>
                <a:cs typeface="Arial"/>
                <a:sym typeface="Arial"/>
              </a:defRPr>
            </a:pPr>
            <a:r>
              <a:rPr b="1"/>
              <a:t>Disadvantages:</a:t>
            </a:r>
            <a:endParaRPr b="1">
              <a:solidFill>
                <a:srgbClr val="008F00"/>
              </a:solidFill>
            </a:endParaRPr>
          </a:p>
          <a:p>
            <a:pPr lvl="1" marL="800099" indent="-342899">
              <a:spcBef>
                <a:spcPts val="500"/>
              </a:spcBef>
              <a:buSzPct val="100000"/>
              <a:buFont typeface="Arial"/>
              <a:buChar char="•"/>
              <a:defRPr sz="2100">
                <a:solidFill>
                  <a:srgbClr val="000000"/>
                </a:solidFill>
                <a:latin typeface="Arial"/>
                <a:ea typeface="Arial"/>
                <a:cs typeface="Arial"/>
                <a:sym typeface="Arial"/>
              </a:defRPr>
            </a:pPr>
            <a:r>
              <a:t>For unigram term, documents will not fall cleanly into elite/non-elite set</a:t>
            </a:r>
          </a:p>
          <a:p>
            <a:pPr lvl="1" marL="800099" indent="-342899">
              <a:spcBef>
                <a:spcPts val="500"/>
              </a:spcBef>
              <a:buSzPct val="100000"/>
              <a:buFont typeface="Arial"/>
              <a:buChar char="•"/>
              <a:defRPr sz="2100">
                <a:solidFill>
                  <a:srgbClr val="000000"/>
                </a:solidFill>
                <a:latin typeface="Arial"/>
                <a:ea typeface="Arial"/>
                <a:cs typeface="Arial"/>
                <a:sym typeface="Arial"/>
              </a:defRPr>
            </a:pPr>
            <a:r>
              <a:t>For term with multiple tokens, requires a combinatorial explosion of elite set</a:t>
            </a:r>
          </a:p>
          <a:p>
            <a:pPr lvl="1" marL="800099" indent="-342899">
              <a:spcBef>
                <a:spcPts val="500"/>
              </a:spcBef>
              <a:buSzPct val="100000"/>
              <a:buFont typeface="Arial"/>
              <a:buChar char="•"/>
              <a:defRPr sz="2100">
                <a:solidFill>
                  <a:srgbClr val="000000"/>
                </a:solidFill>
                <a:latin typeface="Arial"/>
                <a:ea typeface="Arial"/>
                <a:cs typeface="Arial"/>
                <a:sym typeface="Arial"/>
              </a:defRPr>
            </a:pPr>
            <a:r>
              <a:t>Requires explicit indexing of the ‘elite’ words</a:t>
            </a:r>
          </a:p>
        </p:txBody>
      </p:sp>
      <p:pic>
        <p:nvPicPr>
          <p:cNvPr id="489" name="latex-image-1.pdf" descr="latex-image-1.pdf"/>
          <p:cNvPicPr>
            <a:picLocks noChangeAspect="1"/>
          </p:cNvPicPr>
          <p:nvPr/>
        </p:nvPicPr>
        <p:blipFill>
          <a:blip r:embed="rId6">
            <a:extLst/>
          </a:blip>
          <a:stretch>
            <a:fillRect/>
          </a:stretch>
        </p:blipFill>
        <p:spPr>
          <a:xfrm>
            <a:off x="3956773" y="5402706"/>
            <a:ext cx="190501" cy="304801"/>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Model 3: Language model-base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Model 3: Language model-based retrieval </a:t>
            </a:r>
          </a:p>
        </p:txBody>
      </p:sp>
      <p:sp>
        <p:nvSpPr>
          <p:cNvPr id="49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95" name="A language model-based retrieval method [Ponte and Croft, 1998]…"/>
          <p:cNvSpPr txBox="1"/>
          <p:nvPr>
            <p:ph type="body" sz="half" idx="4294967295"/>
          </p:nvPr>
        </p:nvSpPr>
        <p:spPr>
          <a:xfrm>
            <a:off x="454695" y="1331260"/>
            <a:ext cx="10415101" cy="237573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 language model-based retrieval method [Ponte and Croft, 1998]</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Bernoulli -&gt; multinomial</a:t>
            </a:r>
          </a:p>
        </p:txBody>
      </p:sp>
      <p:pic>
        <p:nvPicPr>
          <p:cNvPr id="496" name="latex-image-1.pdf" descr="latex-image-1.pdf"/>
          <p:cNvPicPr>
            <a:picLocks noChangeAspect="1"/>
          </p:cNvPicPr>
          <p:nvPr/>
        </p:nvPicPr>
        <p:blipFill>
          <a:blip r:embed="rId3">
            <a:extLst/>
          </a:blip>
          <a:stretch>
            <a:fillRect/>
          </a:stretch>
        </p:blipFill>
        <p:spPr>
          <a:xfrm>
            <a:off x="406400" y="3849935"/>
            <a:ext cx="5719403" cy="1795803"/>
          </a:xfrm>
          <a:prstGeom prst="rect">
            <a:avLst/>
          </a:prstGeom>
          <a:ln w="12700">
            <a:miter lim="400000"/>
          </a:ln>
        </p:spPr>
      </p:pic>
      <p:pic>
        <p:nvPicPr>
          <p:cNvPr id="497" name="latex-image-1.pdf" descr="latex-image-1.pdf"/>
          <p:cNvPicPr>
            <a:picLocks noChangeAspect="1"/>
          </p:cNvPicPr>
          <p:nvPr/>
        </p:nvPicPr>
        <p:blipFill>
          <a:blip r:embed="rId4">
            <a:extLst/>
          </a:blip>
          <a:stretch>
            <a:fillRect/>
          </a:stretch>
        </p:blipFill>
        <p:spPr>
          <a:xfrm>
            <a:off x="1093172" y="2173053"/>
            <a:ext cx="8668297" cy="692147"/>
          </a:xfrm>
          <a:prstGeom prst="rect">
            <a:avLst/>
          </a:prstGeom>
          <a:ln w="12700">
            <a:miter lim="400000"/>
          </a:ln>
        </p:spPr>
      </p:pic>
      <p:pic>
        <p:nvPicPr>
          <p:cNvPr id="498" name="latex-image-1.pdf" descr="latex-image-1.pdf"/>
          <p:cNvPicPr>
            <a:picLocks noChangeAspect="1"/>
          </p:cNvPicPr>
          <p:nvPr/>
        </p:nvPicPr>
        <p:blipFill>
          <a:blip r:embed="rId5">
            <a:extLst/>
          </a:blip>
          <a:stretch>
            <a:fillRect/>
          </a:stretch>
        </p:blipFill>
        <p:spPr>
          <a:xfrm>
            <a:off x="6374209" y="3732010"/>
            <a:ext cx="5022947" cy="834607"/>
          </a:xfrm>
          <a:prstGeom prst="rect">
            <a:avLst/>
          </a:prstGeom>
          <a:ln w="12700">
            <a:miter lim="400000"/>
          </a:ln>
        </p:spPr>
      </p:pic>
      <p:sp>
        <p:nvSpPr>
          <p:cNvPr id="499" name="Line"/>
          <p:cNvSpPr/>
          <p:nvPr/>
        </p:nvSpPr>
        <p:spPr>
          <a:xfrm flipV="1">
            <a:off x="8561549" y="4525467"/>
            <a:ext cx="1" cy="1058947"/>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00" name="corpus unigram LM"/>
          <p:cNvSpPr txBox="1"/>
          <p:nvPr/>
        </p:nvSpPr>
        <p:spPr>
          <a:xfrm>
            <a:off x="7504879" y="5543264"/>
            <a:ext cx="3353429"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corpus unigram LM</a:t>
            </a:r>
          </a:p>
        </p:txBody>
      </p:sp>
      <p:pic>
        <p:nvPicPr>
          <p:cNvPr id="501" name="latex-image-1.pdf" descr="latex-image-1.pdf"/>
          <p:cNvPicPr>
            <a:picLocks noChangeAspect="1"/>
          </p:cNvPicPr>
          <p:nvPr/>
        </p:nvPicPr>
        <p:blipFill>
          <a:blip r:embed="rId6">
            <a:extLst/>
          </a:blip>
          <a:stretch>
            <a:fillRect/>
          </a:stretch>
        </p:blipFill>
        <p:spPr>
          <a:xfrm>
            <a:off x="2855307" y="4956249"/>
            <a:ext cx="576965" cy="197383"/>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Language model-base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Language model-based retrieval </a:t>
            </a:r>
          </a:p>
        </p:txBody>
      </p:sp>
      <p:sp>
        <p:nvSpPr>
          <p:cNvPr id="50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07" name="Oval"/>
          <p:cNvSpPr/>
          <p:nvPr/>
        </p:nvSpPr>
        <p:spPr>
          <a:xfrm>
            <a:off x="1455020" y="1848163"/>
            <a:ext cx="2644807"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508" name="Circle"/>
          <p:cNvSpPr/>
          <p:nvPr/>
        </p:nvSpPr>
        <p:spPr>
          <a:xfrm>
            <a:off x="2512171" y="4479333"/>
            <a:ext cx="530505"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509" name="Line"/>
          <p:cNvSpPr/>
          <p:nvPr/>
        </p:nvSpPr>
        <p:spPr>
          <a:xfrm flipV="1">
            <a:off x="2764723" y="2458668"/>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510" name="latex-image-1.pdf" descr="latex-image-1.pdf"/>
          <p:cNvPicPr>
            <a:picLocks noChangeAspect="1"/>
          </p:cNvPicPr>
          <p:nvPr/>
        </p:nvPicPr>
        <p:blipFill>
          <a:blip r:embed="rId3">
            <a:extLst/>
          </a:blip>
          <a:stretch>
            <a:fillRect/>
          </a:stretch>
        </p:blipFill>
        <p:spPr>
          <a:xfrm>
            <a:off x="2677423" y="4600401"/>
            <a:ext cx="225401" cy="262968"/>
          </a:xfrm>
          <a:prstGeom prst="rect">
            <a:avLst/>
          </a:prstGeom>
          <a:ln w="12700">
            <a:miter lim="400000"/>
          </a:ln>
        </p:spPr>
      </p:pic>
      <p:pic>
        <p:nvPicPr>
          <p:cNvPr id="511" name="latex-image-1.pdf" descr="latex-image-1.pdf"/>
          <p:cNvPicPr>
            <a:picLocks noChangeAspect="1"/>
          </p:cNvPicPr>
          <p:nvPr/>
        </p:nvPicPr>
        <p:blipFill>
          <a:blip r:embed="rId4">
            <a:extLst/>
          </a:blip>
          <a:stretch>
            <a:fillRect/>
          </a:stretch>
        </p:blipFill>
        <p:spPr>
          <a:xfrm>
            <a:off x="2663123" y="1980865"/>
            <a:ext cx="228601" cy="330201"/>
          </a:xfrm>
          <a:prstGeom prst="rect">
            <a:avLst/>
          </a:prstGeom>
          <a:ln w="12700">
            <a:miter lim="400000"/>
          </a:ln>
        </p:spPr>
      </p:pic>
      <p:sp>
        <p:nvSpPr>
          <p:cNvPr id="512" name="Line"/>
          <p:cNvSpPr/>
          <p:nvPr/>
        </p:nvSpPr>
        <p:spPr>
          <a:xfrm flipV="1">
            <a:off x="2790123" y="3818888"/>
            <a:ext cx="1" cy="661891"/>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13" name="Circle"/>
          <p:cNvSpPr/>
          <p:nvPr/>
        </p:nvSpPr>
        <p:spPr>
          <a:xfrm>
            <a:off x="2499471" y="3190481"/>
            <a:ext cx="530505" cy="530505"/>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pic>
        <p:nvPicPr>
          <p:cNvPr id="514" name="latex-image-1.pdf" descr="latex-image-1.pdf"/>
          <p:cNvPicPr>
            <a:picLocks noChangeAspect="1"/>
          </p:cNvPicPr>
          <p:nvPr/>
        </p:nvPicPr>
        <p:blipFill>
          <a:blip r:embed="rId5">
            <a:extLst/>
          </a:blip>
          <a:stretch>
            <a:fillRect/>
          </a:stretch>
        </p:blipFill>
        <p:spPr>
          <a:xfrm>
            <a:off x="2641674" y="3324250"/>
            <a:ext cx="296899" cy="262968"/>
          </a:xfrm>
          <a:prstGeom prst="rect">
            <a:avLst/>
          </a:prstGeom>
          <a:ln w="12700">
            <a:miter lim="400000"/>
          </a:ln>
        </p:spPr>
      </p:pic>
      <p:sp>
        <p:nvSpPr>
          <p:cNvPr id="515" name="Line"/>
          <p:cNvSpPr/>
          <p:nvPr/>
        </p:nvSpPr>
        <p:spPr>
          <a:xfrm flipH="1" flipV="1">
            <a:off x="2934771" y="2562051"/>
            <a:ext cx="952138" cy="1963809"/>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16" name="Circle"/>
          <p:cNvSpPr/>
          <p:nvPr/>
        </p:nvSpPr>
        <p:spPr>
          <a:xfrm>
            <a:off x="3659772" y="4469319"/>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517" name="Oval"/>
          <p:cNvSpPr/>
          <p:nvPr/>
        </p:nvSpPr>
        <p:spPr>
          <a:xfrm>
            <a:off x="7309720" y="4428560"/>
            <a:ext cx="2644806" cy="632049"/>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pic>
        <p:nvPicPr>
          <p:cNvPr id="518" name="latex-image-1.pdf" descr="latex-image-1.pdf"/>
          <p:cNvPicPr>
            <a:picLocks noChangeAspect="1"/>
          </p:cNvPicPr>
          <p:nvPr/>
        </p:nvPicPr>
        <p:blipFill>
          <a:blip r:embed="rId4">
            <a:extLst/>
          </a:blip>
          <a:stretch>
            <a:fillRect/>
          </a:stretch>
        </p:blipFill>
        <p:spPr>
          <a:xfrm>
            <a:off x="8517824" y="4561263"/>
            <a:ext cx="228601" cy="330201"/>
          </a:xfrm>
          <a:prstGeom prst="rect">
            <a:avLst/>
          </a:prstGeom>
          <a:ln w="12700">
            <a:miter lim="400000"/>
          </a:ln>
        </p:spPr>
      </p:pic>
      <p:sp>
        <p:nvSpPr>
          <p:cNvPr id="519" name="Circle"/>
          <p:cNvSpPr/>
          <p:nvPr/>
        </p:nvSpPr>
        <p:spPr>
          <a:xfrm>
            <a:off x="8366871" y="2056319"/>
            <a:ext cx="530504" cy="530504"/>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520" name="Line"/>
          <p:cNvSpPr/>
          <p:nvPr/>
        </p:nvSpPr>
        <p:spPr>
          <a:xfrm flipV="1">
            <a:off x="8637071" y="2562051"/>
            <a:ext cx="1" cy="1787365"/>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21" name="BM25"/>
          <p:cNvSpPr txBox="1"/>
          <p:nvPr/>
        </p:nvSpPr>
        <p:spPr>
          <a:xfrm>
            <a:off x="2620377" y="5500971"/>
            <a:ext cx="1144378"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BM25</a:t>
            </a:r>
          </a:p>
        </p:txBody>
      </p:sp>
      <p:pic>
        <p:nvPicPr>
          <p:cNvPr id="522" name="latex-image-1.pdf" descr="latex-image-1.pdf"/>
          <p:cNvPicPr>
            <a:picLocks noChangeAspect="1"/>
          </p:cNvPicPr>
          <p:nvPr/>
        </p:nvPicPr>
        <p:blipFill>
          <a:blip r:embed="rId6">
            <a:extLst/>
          </a:blip>
          <a:stretch>
            <a:fillRect/>
          </a:stretch>
        </p:blipFill>
        <p:spPr>
          <a:xfrm>
            <a:off x="3829773" y="4600401"/>
            <a:ext cx="190501" cy="304801"/>
          </a:xfrm>
          <a:prstGeom prst="rect">
            <a:avLst/>
          </a:prstGeom>
          <a:ln w="12700">
            <a:miter lim="400000"/>
          </a:ln>
        </p:spPr>
      </p:pic>
      <p:pic>
        <p:nvPicPr>
          <p:cNvPr id="523" name="latex-image-1.pdf" descr="latex-image-1.pdf"/>
          <p:cNvPicPr>
            <a:picLocks noChangeAspect="1"/>
          </p:cNvPicPr>
          <p:nvPr/>
        </p:nvPicPr>
        <p:blipFill>
          <a:blip r:embed="rId6">
            <a:extLst/>
          </a:blip>
          <a:stretch>
            <a:fillRect/>
          </a:stretch>
        </p:blipFill>
        <p:spPr>
          <a:xfrm>
            <a:off x="8536873" y="2197687"/>
            <a:ext cx="190501" cy="304801"/>
          </a:xfrm>
          <a:prstGeom prst="rect">
            <a:avLst/>
          </a:prstGeom>
          <a:ln w="12700">
            <a:miter lim="400000"/>
          </a:ln>
        </p:spPr>
      </p:pic>
      <p:sp>
        <p:nvSpPr>
          <p:cNvPr id="524" name="Language model"/>
          <p:cNvSpPr txBox="1"/>
          <p:nvPr/>
        </p:nvSpPr>
        <p:spPr>
          <a:xfrm>
            <a:off x="7561550" y="5500971"/>
            <a:ext cx="241232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Language model</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Language model-base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Language model-based retrieval </a:t>
            </a:r>
          </a:p>
        </p:txBody>
      </p:sp>
      <p:sp>
        <p:nvSpPr>
          <p:cNvPr id="52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530" name="latex-image-1.pdf" descr="latex-image-1.pdf"/>
          <p:cNvPicPr>
            <a:picLocks noChangeAspect="1"/>
          </p:cNvPicPr>
          <p:nvPr/>
        </p:nvPicPr>
        <p:blipFill>
          <a:blip r:embed="rId3">
            <a:extLst/>
          </a:blip>
          <a:stretch>
            <a:fillRect/>
          </a:stretch>
        </p:blipFill>
        <p:spPr>
          <a:xfrm>
            <a:off x="1053405" y="1545150"/>
            <a:ext cx="8253910" cy="1538988"/>
          </a:xfrm>
          <a:prstGeom prst="rect">
            <a:avLst/>
          </a:prstGeom>
          <a:ln w="12700">
            <a:miter lim="400000"/>
          </a:ln>
        </p:spPr>
      </p:pic>
      <p:pic>
        <p:nvPicPr>
          <p:cNvPr id="531" name="latex-image-1.pdf" descr="latex-image-1.pdf"/>
          <p:cNvPicPr>
            <a:picLocks noChangeAspect="1"/>
          </p:cNvPicPr>
          <p:nvPr/>
        </p:nvPicPr>
        <p:blipFill>
          <a:blip r:embed="rId4">
            <a:extLst/>
          </a:blip>
          <a:stretch>
            <a:fillRect/>
          </a:stretch>
        </p:blipFill>
        <p:spPr>
          <a:xfrm>
            <a:off x="2181076" y="3850241"/>
            <a:ext cx="8666931" cy="881788"/>
          </a:xfrm>
          <a:prstGeom prst="rect">
            <a:avLst/>
          </a:prstGeom>
          <a:ln w="12700">
            <a:miter lim="400000"/>
          </a:ln>
        </p:spPr>
      </p:pic>
      <p:sp>
        <p:nvSpPr>
          <p:cNvPr id="532" name="Rectangle"/>
          <p:cNvSpPr/>
          <p:nvPr/>
        </p:nvSpPr>
        <p:spPr>
          <a:xfrm>
            <a:off x="7531100" y="3786075"/>
            <a:ext cx="3761609" cy="1258715"/>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33" name="constant"/>
          <p:cNvSpPr txBox="1"/>
          <p:nvPr/>
        </p:nvSpPr>
        <p:spPr>
          <a:xfrm>
            <a:off x="9447979" y="5073627"/>
            <a:ext cx="175769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constant</a:t>
            </a:r>
          </a:p>
        </p:txBody>
      </p:sp>
      <p:sp>
        <p:nvSpPr>
          <p:cNvPr id="534" name=".   .   ."/>
          <p:cNvSpPr txBox="1"/>
          <p:nvPr/>
        </p:nvSpPr>
        <p:spPr>
          <a:xfrm>
            <a:off x="2319006" y="3367001"/>
            <a:ext cx="83804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   .   . </a:t>
            </a:r>
          </a:p>
        </p:txBody>
      </p:sp>
      <p:pic>
        <p:nvPicPr>
          <p:cNvPr id="535" name="latex-image-1.pdf" descr="latex-image-1.pdf"/>
          <p:cNvPicPr>
            <a:picLocks noChangeAspect="1"/>
          </p:cNvPicPr>
          <p:nvPr/>
        </p:nvPicPr>
        <p:blipFill>
          <a:blip r:embed="rId5">
            <a:extLst/>
          </a:blip>
          <a:stretch>
            <a:fillRect/>
          </a:stretch>
        </p:blipFill>
        <p:spPr>
          <a:xfrm>
            <a:off x="1514527" y="5102720"/>
            <a:ext cx="7941266" cy="844816"/>
          </a:xfrm>
          <a:prstGeom prst="rect">
            <a:avLst/>
          </a:prstGeom>
          <a:ln w="12700">
            <a:miter lim="400000"/>
          </a:ln>
        </p:spPr>
      </p:pic>
      <p:pic>
        <p:nvPicPr>
          <p:cNvPr id="536" name="latex-image-1.pdf" descr="latex-image-1.pdf"/>
          <p:cNvPicPr>
            <a:picLocks noChangeAspect="1"/>
          </p:cNvPicPr>
          <p:nvPr/>
        </p:nvPicPr>
        <p:blipFill>
          <a:blip r:embed="rId6">
            <a:extLst/>
          </a:blip>
          <a:stretch>
            <a:fillRect/>
          </a:stretch>
        </p:blipFill>
        <p:spPr>
          <a:xfrm>
            <a:off x="4674344" y="4421981"/>
            <a:ext cx="262858" cy="15629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0" name="Different senses of ‘model’ [Ponte and Croft, 9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Different senses of ‘model’ [Ponte and Croft, 98]</a:t>
            </a:r>
          </a:p>
        </p:txBody>
      </p:sp>
      <p:sp>
        <p:nvSpPr>
          <p:cNvPr id="54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42" name="First sense (high level): an abstraction of the retrieval task itself…"/>
          <p:cNvSpPr txBox="1"/>
          <p:nvPr>
            <p:ph type="body" idx="4294967295"/>
          </p:nvPr>
        </p:nvSpPr>
        <p:spPr>
          <a:xfrm>
            <a:off x="600769" y="1544531"/>
            <a:ext cx="11163499" cy="446297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First sense (high level): an abstraction of the retrieval task itself</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Second sense (mid level): modeling the distribution, e.g., 2-Poisson model</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Thirds sense (low level): which </a:t>
            </a:r>
            <a:r>
              <a:rPr b="1">
                <a:solidFill>
                  <a:srgbClr val="FF2600"/>
                </a:solidFill>
              </a:rPr>
              <a:t>statistical language model</a:t>
            </a:r>
            <a:r>
              <a:t> is used in </a:t>
            </a:r>
          </a:p>
        </p:txBody>
      </p:sp>
      <p:pic>
        <p:nvPicPr>
          <p:cNvPr id="543" name="Image" descr="Image"/>
          <p:cNvPicPr>
            <a:picLocks noChangeAspect="1"/>
          </p:cNvPicPr>
          <p:nvPr/>
        </p:nvPicPr>
        <p:blipFill>
          <a:blip r:embed="rId3">
            <a:extLst/>
          </a:blip>
          <a:stretch>
            <a:fillRect/>
          </a:stretch>
        </p:blipFill>
        <p:spPr>
          <a:xfrm>
            <a:off x="2217340" y="2266255"/>
            <a:ext cx="1999251" cy="1499438"/>
          </a:xfrm>
          <a:prstGeom prst="rect">
            <a:avLst/>
          </a:prstGeom>
          <a:ln w="12700">
            <a:miter lim="400000"/>
          </a:ln>
        </p:spPr>
      </p:pic>
      <p:sp>
        <p:nvSpPr>
          <p:cNvPr id="544" name="Line"/>
          <p:cNvSpPr/>
          <p:nvPr/>
        </p:nvSpPr>
        <p:spPr>
          <a:xfrm>
            <a:off x="4497549" y="3209513"/>
            <a:ext cx="1227575"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45" name="decouple"/>
          <p:cNvSpPr txBox="1"/>
          <p:nvPr/>
        </p:nvSpPr>
        <p:spPr>
          <a:xfrm>
            <a:off x="4491327" y="2565941"/>
            <a:ext cx="1757694"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decouple</a:t>
            </a:r>
          </a:p>
        </p:txBody>
      </p:sp>
      <p:sp>
        <p:nvSpPr>
          <p:cNvPr id="546" name="retrieval model"/>
          <p:cNvSpPr txBox="1"/>
          <p:nvPr/>
        </p:nvSpPr>
        <p:spPr>
          <a:xfrm>
            <a:off x="6053427" y="2673064"/>
            <a:ext cx="2407685"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retrieval model</a:t>
            </a:r>
          </a:p>
        </p:txBody>
      </p:sp>
      <p:sp>
        <p:nvSpPr>
          <p:cNvPr id="547" name="other problems (e.g., indexing)"/>
          <p:cNvSpPr txBox="1"/>
          <p:nvPr/>
        </p:nvSpPr>
        <p:spPr>
          <a:xfrm>
            <a:off x="8789415" y="2673064"/>
            <a:ext cx="2407685"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other problems (e.g., indexing)</a:t>
            </a:r>
          </a:p>
        </p:txBody>
      </p:sp>
      <p:sp>
        <p:nvSpPr>
          <p:cNvPr id="548" name="+"/>
          <p:cNvSpPr txBox="1"/>
          <p:nvPr/>
        </p:nvSpPr>
        <p:spPr>
          <a:xfrm>
            <a:off x="8303383" y="2655794"/>
            <a:ext cx="282733"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400">
                <a:solidFill>
                  <a:srgbClr val="FF2600"/>
                </a:solidFill>
              </a:defRPr>
            </a:lvl1pPr>
          </a:lstStyle>
          <a:p>
            <a:pPr/>
            <a:r>
              <a:t>+</a:t>
            </a:r>
          </a:p>
        </p:txBody>
      </p:sp>
      <p:pic>
        <p:nvPicPr>
          <p:cNvPr id="549" name="latex-image-1.pdf" descr="latex-image-1.pdf"/>
          <p:cNvPicPr>
            <a:picLocks noChangeAspect="1"/>
          </p:cNvPicPr>
          <p:nvPr/>
        </p:nvPicPr>
        <p:blipFill>
          <a:blip r:embed="rId4">
            <a:extLst/>
          </a:blip>
          <a:stretch>
            <a:fillRect/>
          </a:stretch>
        </p:blipFill>
        <p:spPr>
          <a:xfrm>
            <a:off x="10539065" y="5045075"/>
            <a:ext cx="1305212" cy="28241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Statistical language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Statistical language model</a:t>
            </a:r>
          </a:p>
        </p:txBody>
      </p:sp>
      <p:sp>
        <p:nvSpPr>
          <p:cNvPr id="55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55" name="A probability distribution over word sequences…"/>
          <p:cNvSpPr txBox="1"/>
          <p:nvPr>
            <p:ph type="body" idx="4294967295"/>
          </p:nvPr>
        </p:nvSpPr>
        <p:spPr>
          <a:xfrm>
            <a:off x="520005" y="1496793"/>
            <a:ext cx="10284481" cy="4242484"/>
          </a:xfrm>
          <a:prstGeom prst="rect">
            <a:avLst/>
          </a:prstGeom>
        </p:spPr>
        <p:txBody>
          <a:bodyPr lIns="45719" tIns="45719" rIns="45719" bIns="45719"/>
          <a:lstStyle/>
          <a:p>
            <a:pPr marL="342899" indent="-342899" defTabSz="914400">
              <a:defRPr sz="2300">
                <a:solidFill>
                  <a:srgbClr val="000000"/>
                </a:solidFill>
                <a:latin typeface="Arial"/>
                <a:ea typeface="Arial"/>
                <a:cs typeface="Arial"/>
                <a:sym typeface="Arial"/>
              </a:defRPr>
            </a:pPr>
            <a:r>
              <a:t>A probability distribution over word sequences</a:t>
            </a:r>
          </a:p>
          <a:p>
            <a:pPr lvl="1" marL="742950" indent="-285750" defTabSz="914400">
              <a:spcBef>
                <a:spcPts val="600"/>
              </a:spcBef>
              <a:defRPr sz="2300">
                <a:solidFill>
                  <a:srgbClr val="000000"/>
                </a:solidFill>
                <a:latin typeface="Arial"/>
                <a:ea typeface="Arial"/>
                <a:cs typeface="Arial"/>
                <a:sym typeface="Arial"/>
              </a:defRPr>
            </a:pPr>
            <a:r>
              <a:t>p(“</a:t>
            </a:r>
            <a:r>
              <a:rPr i="1">
                <a:solidFill>
                  <a:srgbClr val="CC0000"/>
                </a:solidFill>
              </a:rPr>
              <a:t>Today is Wednesday</a:t>
            </a:r>
            <a:r>
              <a:t>”) ≈ </a:t>
            </a:r>
            <a:r>
              <a:rPr>
                <a:solidFill>
                  <a:srgbClr val="CC0000"/>
                </a:solidFill>
              </a:rPr>
              <a:t>0.001</a:t>
            </a:r>
          </a:p>
          <a:p>
            <a:pPr lvl="1" marL="742950" indent="-285750" defTabSz="914400">
              <a:spcBef>
                <a:spcPts val="600"/>
              </a:spcBef>
              <a:defRPr sz="2300">
                <a:solidFill>
                  <a:srgbClr val="000000"/>
                </a:solidFill>
                <a:latin typeface="Arial"/>
                <a:ea typeface="Arial"/>
                <a:cs typeface="Arial"/>
                <a:sym typeface="Arial"/>
              </a:defRPr>
            </a:pPr>
            <a:r>
              <a:t>p(“</a:t>
            </a:r>
            <a:r>
              <a:rPr i="1">
                <a:solidFill>
                  <a:srgbClr val="CC0000"/>
                </a:solidFill>
              </a:rPr>
              <a:t>Today Wednesday is</a:t>
            </a:r>
            <a:r>
              <a:t>”) ≈ </a:t>
            </a:r>
            <a:r>
              <a:rPr>
                <a:solidFill>
                  <a:srgbClr val="CC0000"/>
                </a:solidFill>
              </a:rPr>
              <a:t>0.0000000000001</a:t>
            </a:r>
          </a:p>
          <a:p>
            <a:pPr lvl="1" marL="742950" indent="-285750" defTabSz="914400">
              <a:spcBef>
                <a:spcPts val="600"/>
              </a:spcBef>
              <a:defRPr sz="2300">
                <a:solidFill>
                  <a:srgbClr val="000000"/>
                </a:solidFill>
                <a:latin typeface="Arial"/>
                <a:ea typeface="Arial"/>
                <a:cs typeface="Arial"/>
                <a:sym typeface="Arial"/>
              </a:defRPr>
            </a:pPr>
            <a:r>
              <a:t>p(“</a:t>
            </a:r>
            <a:r>
              <a:rPr i="1">
                <a:solidFill>
                  <a:srgbClr val="CC0000"/>
                </a:solidFill>
              </a:rPr>
              <a:t>The eigenvalue is positive</a:t>
            </a:r>
            <a:r>
              <a:rPr i="1"/>
              <a:t>”</a:t>
            </a:r>
            <a:r>
              <a:t>) ≈ </a:t>
            </a:r>
            <a:r>
              <a:rPr>
                <a:solidFill>
                  <a:srgbClr val="CC0000"/>
                </a:solidFill>
              </a:rPr>
              <a:t>0.00001</a:t>
            </a:r>
            <a:endParaRPr>
              <a:solidFill>
                <a:srgbClr val="CC0000"/>
              </a:solidFill>
            </a:endParaRPr>
          </a:p>
          <a:p>
            <a:pPr marL="250657" indent="-250657" defTabSz="914400">
              <a:spcBef>
                <a:spcPts val="600"/>
              </a:spcBef>
              <a:buFontTx/>
              <a:defRPr sz="2300">
                <a:solidFill>
                  <a:srgbClr val="000000"/>
                </a:solidFill>
                <a:latin typeface="Arial"/>
                <a:ea typeface="Arial"/>
                <a:cs typeface="Arial"/>
                <a:sym typeface="Arial"/>
              </a:defRPr>
            </a:pPr>
            <a:r>
              <a:t>Unigram language model</a:t>
            </a:r>
            <a:endParaRPr>
              <a:solidFill>
                <a:srgbClr val="CC0000"/>
              </a:solidFill>
            </a:endParaRPr>
          </a:p>
          <a:p>
            <a:pPr lvl="1" marL="800100" indent="-342900" defTabSz="914400">
              <a:buChar char="•"/>
              <a:defRPr sz="2300">
                <a:solidFill>
                  <a:srgbClr val="000000"/>
                </a:solidFill>
                <a:latin typeface="Arial"/>
                <a:ea typeface="Arial"/>
                <a:cs typeface="Arial"/>
                <a:sym typeface="Arial"/>
              </a:defRPr>
            </a:pPr>
            <a:r>
              <a:t>Generate text by generating each word INDEPENDENTLY</a:t>
            </a:r>
          </a:p>
          <a:p>
            <a:pPr lvl="1" marL="800100" indent="-342900" defTabSz="914400">
              <a:buChar char="•"/>
              <a:defRPr sz="2300">
                <a:solidFill>
                  <a:srgbClr val="000000"/>
                </a:solidFill>
                <a:latin typeface="Arial"/>
                <a:ea typeface="Arial"/>
                <a:cs typeface="Arial"/>
                <a:sym typeface="Arial"/>
              </a:defRPr>
            </a:pPr>
            <a:r>
              <a:t>Thus, p(w</a:t>
            </a:r>
            <a:r>
              <a:rPr baseline="-32434"/>
              <a:t>1</a:t>
            </a:r>
            <a:r>
              <a:t> w</a:t>
            </a:r>
            <a:r>
              <a:rPr baseline="-32434"/>
              <a:t>2</a:t>
            </a:r>
            <a:r>
              <a:t> ... w</a:t>
            </a:r>
            <a:r>
              <a:rPr baseline="-32434"/>
              <a:t>n</a:t>
            </a:r>
            <a:r>
              <a:t>)=p(w</a:t>
            </a:r>
            <a:r>
              <a:rPr baseline="-32434"/>
              <a:t>1</a:t>
            </a:r>
            <a:r>
              <a:t>)p(w</a:t>
            </a:r>
            <a:r>
              <a:rPr baseline="-32434"/>
              <a:t>2</a:t>
            </a:r>
            <a:r>
              <a:t>)…p(w</a:t>
            </a:r>
            <a:r>
              <a:rPr baseline="-32434"/>
              <a:t>n</a:t>
            </a:r>
            <a:r>
              <a:t>)</a:t>
            </a:r>
          </a:p>
          <a:p>
            <a:pPr lvl="1" marL="800100" indent="-342900" defTabSz="914400">
              <a:buChar char="•"/>
              <a:defRPr sz="2300">
                <a:solidFill>
                  <a:srgbClr val="000000"/>
                </a:solidFill>
                <a:latin typeface="Arial"/>
                <a:ea typeface="Arial"/>
                <a:cs typeface="Arial"/>
                <a:sym typeface="Arial"/>
              </a:defRPr>
            </a:pPr>
            <a:r>
              <a:t>Parameters: {p(t</a:t>
            </a:r>
            <a:r>
              <a:rPr baseline="-32434"/>
              <a:t>i</a:t>
            </a:r>
            <a:r>
              <a:t>)}  p(t</a:t>
            </a:r>
            <a:r>
              <a:rPr baseline="-32434"/>
              <a:t>1</a:t>
            </a:r>
            <a:r>
              <a:t>)+…+p(t</a:t>
            </a:r>
            <a:r>
              <a:rPr baseline="-32434"/>
              <a:t>N</a:t>
            </a:r>
            <a:r>
              <a:t>)=1 (N is voc. size)</a:t>
            </a:r>
          </a:p>
        </p:txBody>
      </p:sp>
      <p:pic>
        <p:nvPicPr>
          <p:cNvPr id="556" name="Image" descr="Image"/>
          <p:cNvPicPr>
            <a:picLocks noChangeAspect="1"/>
          </p:cNvPicPr>
          <p:nvPr/>
        </p:nvPicPr>
        <p:blipFill>
          <a:blip r:embed="rId3">
            <a:extLst/>
          </a:blip>
          <a:stretch>
            <a:fillRect/>
          </a:stretch>
        </p:blipFill>
        <p:spPr>
          <a:xfrm>
            <a:off x="1587500" y="5251450"/>
            <a:ext cx="3377389" cy="1312576"/>
          </a:xfrm>
          <a:prstGeom prst="rect">
            <a:avLst/>
          </a:prstGeom>
          <a:ln w="12700">
            <a:miter lim="400000"/>
          </a:ln>
        </p:spPr>
      </p:pic>
      <p:pic>
        <p:nvPicPr>
          <p:cNvPr id="557" name="latex-image-1.pdf" descr="latex-image-1.pdf"/>
          <p:cNvPicPr>
            <a:picLocks noChangeAspect="1"/>
          </p:cNvPicPr>
          <p:nvPr/>
        </p:nvPicPr>
        <p:blipFill>
          <a:blip r:embed="rId4">
            <a:extLst/>
          </a:blip>
          <a:stretch>
            <a:fillRect/>
          </a:stretch>
        </p:blipFill>
        <p:spPr>
          <a:xfrm>
            <a:off x="6546502" y="5431259"/>
            <a:ext cx="3377390" cy="95295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Notes on language model-based retrieva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Notes on language model-based retrieval</a:t>
            </a:r>
          </a:p>
        </p:txBody>
      </p:sp>
      <p:sp>
        <p:nvSpPr>
          <p:cNvPr id="56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63" name="Advantages:…"/>
          <p:cNvSpPr txBox="1"/>
          <p:nvPr>
            <p:ph type="body" idx="4294967295"/>
          </p:nvPr>
        </p:nvSpPr>
        <p:spPr>
          <a:xfrm>
            <a:off x="600769" y="1544531"/>
            <a:ext cx="10867788" cy="470598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09051"/>
                </a:solidFill>
              </a:rPr>
              <a:t>Advantages</a:t>
            </a:r>
            <a:r>
              <a:t>:</a:t>
            </a:r>
          </a:p>
          <a:p>
            <a:pPr lvl="1" marL="800100" indent="-342900">
              <a:spcBef>
                <a:spcPts val="500"/>
              </a:spcBef>
              <a:buChar char="•"/>
              <a:defRPr sz="2400">
                <a:solidFill>
                  <a:srgbClr val="000000"/>
                </a:solidFill>
                <a:latin typeface="Arial"/>
                <a:ea typeface="Arial"/>
                <a:cs typeface="Arial"/>
                <a:sym typeface="Arial"/>
              </a:defRPr>
            </a:pPr>
            <a:r>
              <a:t>Avoided the disadvantages in eliteness</a:t>
            </a:r>
          </a:p>
          <a:p>
            <a:pPr lvl="1" marL="800100" indent="-342900">
              <a:spcBef>
                <a:spcPts val="500"/>
              </a:spcBef>
              <a:buChar char="•"/>
              <a:defRPr sz="2400">
                <a:solidFill>
                  <a:srgbClr val="000000"/>
                </a:solidFill>
                <a:latin typeface="Arial"/>
                <a:ea typeface="Arial"/>
                <a:cs typeface="Arial"/>
                <a:sym typeface="Arial"/>
              </a:defRPr>
            </a:pPr>
            <a:r>
              <a:t>Defines a general framework, more accurate                   can further improve the model</a:t>
            </a:r>
          </a:p>
          <a:p>
            <a:pPr lvl="1" marL="800100" indent="-342900">
              <a:spcBef>
                <a:spcPts val="500"/>
              </a:spcBef>
              <a:buChar char="•"/>
              <a:defRPr sz="2400">
                <a:solidFill>
                  <a:srgbClr val="000000"/>
                </a:solidFill>
                <a:latin typeface="Arial"/>
                <a:ea typeface="Arial"/>
                <a:cs typeface="Arial"/>
                <a:sym typeface="Arial"/>
              </a:defRPr>
            </a:pPr>
            <a:r>
              <a:t>In some cases, has outperformed BM25</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Disadvantages</a:t>
            </a:r>
            <a:r>
              <a:t>: </a:t>
            </a:r>
          </a:p>
          <a:p>
            <a:pPr lvl="1" marL="800100" indent="-342900">
              <a:spcBef>
                <a:spcPts val="500"/>
              </a:spcBef>
              <a:buChar char="•"/>
              <a:defRPr sz="2400">
                <a:solidFill>
                  <a:srgbClr val="000000"/>
                </a:solidFill>
                <a:latin typeface="Arial"/>
                <a:ea typeface="Arial"/>
                <a:cs typeface="Arial"/>
                <a:sym typeface="Arial"/>
              </a:defRPr>
            </a:pPr>
            <a:r>
              <a:t>The assumed equivalence between query and document is unrealistic</a:t>
            </a:r>
          </a:p>
          <a:p>
            <a:pPr lvl="1" marL="800100" indent="-342900">
              <a:spcBef>
                <a:spcPts val="500"/>
              </a:spcBef>
              <a:buChar char="•"/>
              <a:defRPr sz="2400">
                <a:solidFill>
                  <a:srgbClr val="000000"/>
                </a:solidFill>
                <a:latin typeface="Arial"/>
                <a:ea typeface="Arial"/>
                <a:cs typeface="Arial"/>
                <a:sym typeface="Arial"/>
              </a:defRPr>
            </a:pPr>
            <a:r>
              <a:t>Only studied unigram language model</a:t>
            </a:r>
          </a:p>
          <a:p>
            <a:pPr lvl="1" marL="800100" indent="-342900">
              <a:spcBef>
                <a:spcPts val="500"/>
              </a:spcBef>
              <a:buChar char="•"/>
              <a:defRPr sz="2400">
                <a:solidFill>
                  <a:srgbClr val="000000"/>
                </a:solidFill>
                <a:latin typeface="Arial"/>
                <a:ea typeface="Arial"/>
                <a:cs typeface="Arial"/>
                <a:sym typeface="Arial"/>
              </a:defRPr>
            </a:pPr>
            <a:r>
              <a:t>Performance is not always good</a:t>
            </a:r>
          </a:p>
        </p:txBody>
      </p:sp>
      <p:pic>
        <p:nvPicPr>
          <p:cNvPr id="564" name="latex-image-1.pdf" descr="latex-image-1.pdf"/>
          <p:cNvPicPr>
            <a:picLocks noChangeAspect="1"/>
          </p:cNvPicPr>
          <p:nvPr/>
        </p:nvPicPr>
        <p:blipFill>
          <a:blip r:embed="rId3">
            <a:extLst/>
          </a:blip>
          <a:stretch>
            <a:fillRect/>
          </a:stretch>
        </p:blipFill>
        <p:spPr>
          <a:xfrm>
            <a:off x="7668865" y="2492375"/>
            <a:ext cx="1305212" cy="282415"/>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Equivalence to KL-divergence retrieval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Equivalence to KL-divergence retrieval model</a:t>
            </a:r>
          </a:p>
        </p:txBody>
      </p:sp>
      <p:sp>
        <p:nvSpPr>
          <p:cNvPr id="56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70" name="Kullback-Leibler divergence"/>
          <p:cNvSpPr txBox="1"/>
          <p:nvPr>
            <p:ph type="body" sz="half" idx="4294967295"/>
          </p:nvPr>
        </p:nvSpPr>
        <p:spPr>
          <a:xfrm>
            <a:off x="520005" y="2598631"/>
            <a:ext cx="10465555" cy="3163233"/>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Kullback-Leibler divergence</a:t>
            </a:r>
          </a:p>
        </p:txBody>
      </p:sp>
      <p:pic>
        <p:nvPicPr>
          <p:cNvPr id="571" name="latex-image-1.pdf" descr="latex-image-1.pdf"/>
          <p:cNvPicPr>
            <a:picLocks noChangeAspect="1"/>
          </p:cNvPicPr>
          <p:nvPr/>
        </p:nvPicPr>
        <p:blipFill>
          <a:blip r:embed="rId3">
            <a:extLst/>
          </a:blip>
          <a:stretch>
            <a:fillRect/>
          </a:stretch>
        </p:blipFill>
        <p:spPr>
          <a:xfrm>
            <a:off x="3595246" y="2941080"/>
            <a:ext cx="3254876" cy="742618"/>
          </a:xfrm>
          <a:prstGeom prst="rect">
            <a:avLst/>
          </a:prstGeom>
          <a:ln w="12700">
            <a:miter lim="400000"/>
          </a:ln>
        </p:spPr>
      </p:pic>
      <p:pic>
        <p:nvPicPr>
          <p:cNvPr id="572" name="latex-image-1.pdf" descr="latex-image-1.pdf"/>
          <p:cNvPicPr>
            <a:picLocks noChangeAspect="1"/>
          </p:cNvPicPr>
          <p:nvPr/>
        </p:nvPicPr>
        <p:blipFill>
          <a:blip r:embed="rId4">
            <a:extLst/>
          </a:blip>
          <a:stretch>
            <a:fillRect/>
          </a:stretch>
        </p:blipFill>
        <p:spPr>
          <a:xfrm>
            <a:off x="1484957" y="3784117"/>
            <a:ext cx="8216039" cy="820851"/>
          </a:xfrm>
          <a:prstGeom prst="rect">
            <a:avLst/>
          </a:prstGeom>
          <a:ln w="12700">
            <a:miter lim="400000"/>
          </a:ln>
        </p:spPr>
      </p:pic>
      <p:sp>
        <p:nvSpPr>
          <p:cNvPr id="573" name="Line"/>
          <p:cNvSpPr/>
          <p:nvPr/>
        </p:nvSpPr>
        <p:spPr>
          <a:xfrm flipV="1">
            <a:off x="2071849" y="4449267"/>
            <a:ext cx="1" cy="557407"/>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574" name="why not the opposite?"/>
          <p:cNvSpPr txBox="1"/>
          <p:nvPr/>
        </p:nvSpPr>
        <p:spPr>
          <a:xfrm>
            <a:off x="153835" y="5098764"/>
            <a:ext cx="3353429"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why not the opposite?</a:t>
            </a:r>
          </a:p>
        </p:txBody>
      </p:sp>
      <p:sp>
        <p:nvSpPr>
          <p:cNvPr id="575" name="Rectangle"/>
          <p:cNvSpPr/>
          <p:nvPr/>
        </p:nvSpPr>
        <p:spPr>
          <a:xfrm>
            <a:off x="6375400" y="3659075"/>
            <a:ext cx="3917234" cy="902024"/>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76" name="constant"/>
          <p:cNvSpPr txBox="1"/>
          <p:nvPr/>
        </p:nvSpPr>
        <p:spPr>
          <a:xfrm>
            <a:off x="8495479" y="4705387"/>
            <a:ext cx="1757694"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constant</a:t>
            </a:r>
          </a:p>
        </p:txBody>
      </p:sp>
      <p:sp>
        <p:nvSpPr>
          <p:cNvPr id="577" name=".   .   ."/>
          <p:cNvSpPr txBox="1"/>
          <p:nvPr/>
        </p:nvSpPr>
        <p:spPr>
          <a:xfrm>
            <a:off x="3309606" y="4799671"/>
            <a:ext cx="83804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   .   . </a:t>
            </a:r>
          </a:p>
        </p:txBody>
      </p:sp>
      <p:pic>
        <p:nvPicPr>
          <p:cNvPr id="578" name="latex-image-1.pdf" descr="latex-image-1.pdf"/>
          <p:cNvPicPr>
            <a:picLocks noChangeAspect="1"/>
          </p:cNvPicPr>
          <p:nvPr/>
        </p:nvPicPr>
        <p:blipFill>
          <a:blip r:embed="rId5">
            <a:extLst/>
          </a:blip>
          <a:stretch>
            <a:fillRect/>
          </a:stretch>
        </p:blipFill>
        <p:spPr>
          <a:xfrm>
            <a:off x="2730053" y="5284341"/>
            <a:ext cx="5622829" cy="820851"/>
          </a:xfrm>
          <a:prstGeom prst="rect">
            <a:avLst/>
          </a:prstGeom>
          <a:ln w="12700">
            <a:miter lim="400000"/>
          </a:ln>
        </p:spPr>
      </p:pic>
      <p:pic>
        <p:nvPicPr>
          <p:cNvPr id="579" name="latex-image-1.pdf" descr="latex-image-1.pdf"/>
          <p:cNvPicPr>
            <a:picLocks noChangeAspect="1"/>
          </p:cNvPicPr>
          <p:nvPr/>
        </p:nvPicPr>
        <p:blipFill>
          <a:blip r:embed="rId6">
            <a:extLst/>
          </a:blip>
          <a:stretch>
            <a:fillRect/>
          </a:stretch>
        </p:blipFill>
        <p:spPr>
          <a:xfrm>
            <a:off x="2251127" y="1497874"/>
            <a:ext cx="7416314" cy="788970"/>
          </a:xfrm>
          <a:prstGeom prst="rect">
            <a:avLst/>
          </a:prstGeom>
          <a:ln w="12700">
            <a:miter lim="400000"/>
          </a:ln>
        </p:spPr>
      </p:pic>
      <p:sp>
        <p:nvSpPr>
          <p:cNvPr id="580" name="Rectangle"/>
          <p:cNvSpPr/>
          <p:nvPr/>
        </p:nvSpPr>
        <p:spPr>
          <a:xfrm>
            <a:off x="4000667" y="5243755"/>
            <a:ext cx="1418162" cy="795451"/>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81" name="Rectangle"/>
          <p:cNvSpPr/>
          <p:nvPr/>
        </p:nvSpPr>
        <p:spPr>
          <a:xfrm>
            <a:off x="5250203" y="1478692"/>
            <a:ext cx="1418162" cy="795452"/>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582" name="smoothed"/>
          <p:cNvSpPr txBox="1"/>
          <p:nvPr/>
        </p:nvSpPr>
        <p:spPr>
          <a:xfrm>
            <a:off x="4873936" y="4708731"/>
            <a:ext cx="1757693"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smoothed</a:t>
            </a:r>
          </a:p>
        </p:txBody>
      </p:sp>
      <p:sp>
        <p:nvSpPr>
          <p:cNvPr id="583" name="Notes on the KL-divergence retrieval formula and Dirichlet prior smoothing"/>
          <p:cNvSpPr txBox="1"/>
          <p:nvPr/>
        </p:nvSpPr>
        <p:spPr>
          <a:xfrm>
            <a:off x="583380" y="6268304"/>
            <a:ext cx="11274607"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Notes on the KL-divergence retrieval formula and Dirichlet prior smoothing</a:t>
            </a:r>
          </a:p>
        </p:txBody>
      </p:sp>
      <p:sp>
        <p:nvSpPr>
          <p:cNvPr id="584" name="(Eq. 1)"/>
          <p:cNvSpPr txBox="1"/>
          <p:nvPr/>
        </p:nvSpPr>
        <p:spPr>
          <a:xfrm>
            <a:off x="9168579" y="5488517"/>
            <a:ext cx="1757694"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(Eq. 1)</a:t>
            </a:r>
          </a:p>
        </p:txBody>
      </p:sp>
      <p:sp>
        <p:nvSpPr>
          <p:cNvPr id="585" name="Rectangle"/>
          <p:cNvSpPr/>
          <p:nvPr/>
        </p:nvSpPr>
        <p:spPr>
          <a:xfrm>
            <a:off x="5043183" y="3831383"/>
            <a:ext cx="996569" cy="557408"/>
          </a:xfrm>
          <a:prstGeom prst="rect">
            <a:avLst/>
          </a:prstGeom>
          <a:solidFill>
            <a:srgbClr val="FFFFFF"/>
          </a:solidFill>
          <a:ln w="12700">
            <a:miter lim="400000"/>
          </a:ln>
        </p:spPr>
        <p:txBody>
          <a:bodyPr lIns="45718" tIns="45718" rIns="45718" bIns="45718" anchor="ctr"/>
          <a:lstStyle/>
          <a:p>
            <a:pPr/>
          </a:p>
        </p:txBody>
      </p:sp>
      <p:pic>
        <p:nvPicPr>
          <p:cNvPr id="586" name="latex-image-1.pdf" descr="latex-image-1.pdf"/>
          <p:cNvPicPr>
            <a:picLocks noChangeAspect="1"/>
          </p:cNvPicPr>
          <p:nvPr/>
        </p:nvPicPr>
        <p:blipFill>
          <a:blip r:embed="rId7">
            <a:extLst/>
          </a:blip>
          <a:stretch>
            <a:fillRect/>
          </a:stretch>
        </p:blipFill>
        <p:spPr>
          <a:xfrm>
            <a:off x="7546454" y="2506514"/>
            <a:ext cx="3906085" cy="649030"/>
          </a:xfrm>
          <a:prstGeom prst="rect">
            <a:avLst/>
          </a:prstGeom>
          <a:ln w="12700">
            <a:miter lim="400000"/>
          </a:ln>
        </p:spPr>
      </p:pic>
      <p:sp>
        <p:nvSpPr>
          <p:cNvPr id="587" name="Rectangle"/>
          <p:cNvSpPr/>
          <p:nvPr/>
        </p:nvSpPr>
        <p:spPr>
          <a:xfrm>
            <a:off x="8626272" y="3785592"/>
            <a:ext cx="996570" cy="648990"/>
          </a:xfrm>
          <a:prstGeom prst="rect">
            <a:avLst/>
          </a:prstGeom>
          <a:solidFill>
            <a:srgbClr val="FFFFFF"/>
          </a:solidFill>
          <a:ln w="12700">
            <a:miter lim="400000"/>
          </a:ln>
        </p:spPr>
        <p:txBody>
          <a:bodyPr lIns="45718" tIns="45718" rIns="45718" bIns="45718" anchor="ctr"/>
          <a:lstStyle/>
          <a:p>
            <a:pPr/>
          </a:p>
        </p:txBody>
      </p:sp>
      <p:pic>
        <p:nvPicPr>
          <p:cNvPr id="588" name="latex-image-1.pdf" descr="latex-image-1.pdf"/>
          <p:cNvPicPr>
            <a:picLocks noChangeAspect="1"/>
          </p:cNvPicPr>
          <p:nvPr/>
        </p:nvPicPr>
        <p:blipFill>
          <a:blip r:embed="rId8">
            <a:extLst/>
          </a:blip>
          <a:stretch>
            <a:fillRect/>
          </a:stretch>
        </p:blipFill>
        <p:spPr>
          <a:xfrm>
            <a:off x="8694684" y="4017626"/>
            <a:ext cx="885146" cy="318653"/>
          </a:xfrm>
          <a:prstGeom prst="rect">
            <a:avLst/>
          </a:prstGeom>
          <a:ln w="12700">
            <a:miter lim="400000"/>
          </a:ln>
        </p:spPr>
      </p:pic>
      <p:pic>
        <p:nvPicPr>
          <p:cNvPr id="589" name="Image" descr="Image"/>
          <p:cNvPicPr>
            <a:picLocks noChangeAspect="1"/>
          </p:cNvPicPr>
          <p:nvPr/>
        </p:nvPicPr>
        <p:blipFill>
          <a:blip r:embed="rId9">
            <a:extLst/>
          </a:blip>
          <a:stretch>
            <a:fillRect/>
          </a:stretch>
        </p:blipFill>
        <p:spPr>
          <a:xfrm>
            <a:off x="5088836" y="4020921"/>
            <a:ext cx="905263" cy="31865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7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580"/>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58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0" grpId="2"/>
      <p:bldP build="whole" bldLvl="1" animBg="1" rev="0" advAuto="0" spid="581" grpId="3"/>
      <p:bldP build="whole" bldLvl="1" animBg="1" rev="0" advAuto="0" spid="575" grpId="1"/>
    </p:bldLst>
  </p:timing>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Estima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Estimating </a:t>
            </a:r>
          </a:p>
        </p:txBody>
      </p:sp>
      <p:sp>
        <p:nvSpPr>
          <p:cNvPr id="59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95" name="Estimating                  based on the maximum likelihood estimation…"/>
          <p:cNvSpPr txBox="1"/>
          <p:nvPr>
            <p:ph type="body" idx="4294967295"/>
          </p:nvPr>
        </p:nvSpPr>
        <p:spPr>
          <a:xfrm>
            <a:off x="600769" y="1544531"/>
            <a:ext cx="10550771" cy="351987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Estimating                  based on the maximum likelihood estimation</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Disadvantage: if the word is unseen, probability will be 0</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Solution: language model smoothing:</a:t>
            </a:r>
          </a:p>
        </p:txBody>
      </p:sp>
      <p:pic>
        <p:nvPicPr>
          <p:cNvPr id="596" name="latex-image-1.pdf" descr="latex-image-1.pdf"/>
          <p:cNvPicPr>
            <a:picLocks noChangeAspect="1"/>
          </p:cNvPicPr>
          <p:nvPr/>
        </p:nvPicPr>
        <p:blipFill>
          <a:blip r:embed="rId3">
            <a:extLst/>
          </a:blip>
          <a:stretch>
            <a:fillRect/>
          </a:stretch>
        </p:blipFill>
        <p:spPr>
          <a:xfrm>
            <a:off x="2550765" y="639955"/>
            <a:ext cx="1305212" cy="282415"/>
          </a:xfrm>
          <a:prstGeom prst="rect">
            <a:avLst/>
          </a:prstGeom>
          <a:ln w="12700">
            <a:miter lim="400000"/>
          </a:ln>
        </p:spPr>
      </p:pic>
      <p:pic>
        <p:nvPicPr>
          <p:cNvPr id="597" name="latex-image-1.pdf" descr="latex-image-1.pdf"/>
          <p:cNvPicPr>
            <a:picLocks noChangeAspect="1"/>
          </p:cNvPicPr>
          <p:nvPr/>
        </p:nvPicPr>
        <p:blipFill>
          <a:blip r:embed="rId3">
            <a:extLst/>
          </a:blip>
          <a:stretch>
            <a:fillRect/>
          </a:stretch>
        </p:blipFill>
        <p:spPr>
          <a:xfrm>
            <a:off x="2550765" y="1605155"/>
            <a:ext cx="1305212" cy="282415"/>
          </a:xfrm>
          <a:prstGeom prst="rect">
            <a:avLst/>
          </a:prstGeom>
          <a:ln w="12700">
            <a:miter lim="400000"/>
          </a:ln>
        </p:spPr>
      </p:pic>
      <p:pic>
        <p:nvPicPr>
          <p:cNvPr id="598" name="latex-image-1.pdf" descr="latex-image-1.pdf"/>
          <p:cNvPicPr>
            <a:picLocks noChangeAspect="1"/>
          </p:cNvPicPr>
          <p:nvPr/>
        </p:nvPicPr>
        <p:blipFill>
          <a:blip r:embed="rId4">
            <a:extLst/>
          </a:blip>
          <a:stretch>
            <a:fillRect/>
          </a:stretch>
        </p:blipFill>
        <p:spPr>
          <a:xfrm>
            <a:off x="4121646" y="2093118"/>
            <a:ext cx="2905004" cy="657449"/>
          </a:xfrm>
          <a:prstGeom prst="rect">
            <a:avLst/>
          </a:prstGeom>
          <a:ln w="12700">
            <a:miter lim="400000"/>
          </a:ln>
        </p:spPr>
      </p:pic>
      <p:pic>
        <p:nvPicPr>
          <p:cNvPr id="599" name="latex-image-1.pdf" descr="latex-image-1.pdf"/>
          <p:cNvPicPr>
            <a:picLocks noChangeAspect="1"/>
          </p:cNvPicPr>
          <p:nvPr/>
        </p:nvPicPr>
        <p:blipFill>
          <a:blip r:embed="rId5">
            <a:extLst/>
          </a:blip>
          <a:stretch>
            <a:fillRect/>
          </a:stretch>
        </p:blipFill>
        <p:spPr>
          <a:xfrm>
            <a:off x="1736278" y="4246215"/>
            <a:ext cx="3707703" cy="657449"/>
          </a:xfrm>
          <a:prstGeom prst="rect">
            <a:avLst/>
          </a:prstGeom>
          <a:ln w="12700">
            <a:miter lim="400000"/>
          </a:ln>
        </p:spPr>
      </p:pic>
      <p:pic>
        <p:nvPicPr>
          <p:cNvPr id="600" name="latex-image-1.pdf" descr="latex-image-1.pdf"/>
          <p:cNvPicPr>
            <a:picLocks noChangeAspect="1"/>
          </p:cNvPicPr>
          <p:nvPr/>
        </p:nvPicPr>
        <p:blipFill>
          <a:blip r:embed="rId6">
            <a:extLst/>
          </a:blip>
          <a:stretch>
            <a:fillRect/>
          </a:stretch>
        </p:blipFill>
        <p:spPr>
          <a:xfrm>
            <a:off x="7127676" y="4273123"/>
            <a:ext cx="1577490" cy="603632"/>
          </a:xfrm>
          <a:prstGeom prst="rect">
            <a:avLst/>
          </a:prstGeom>
          <a:ln w="12700">
            <a:miter lim="400000"/>
          </a:ln>
        </p:spPr>
      </p:pic>
      <p:sp>
        <p:nvSpPr>
          <p:cNvPr id="601" name="(plug in Eq. 1)"/>
          <p:cNvSpPr txBox="1"/>
          <p:nvPr/>
        </p:nvSpPr>
        <p:spPr>
          <a:xfrm>
            <a:off x="9126799" y="4368690"/>
            <a:ext cx="412068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(plug in Eq. 1)</a:t>
            </a:r>
          </a:p>
        </p:txBody>
      </p:sp>
      <p:pic>
        <p:nvPicPr>
          <p:cNvPr id="602" name="latex-image-1.pdf" descr="latex-image-1.pdf"/>
          <p:cNvPicPr>
            <a:picLocks noChangeAspect="1"/>
          </p:cNvPicPr>
          <p:nvPr/>
        </p:nvPicPr>
        <p:blipFill>
          <a:blip r:embed="rId7">
            <a:extLst/>
          </a:blip>
          <a:stretch>
            <a:fillRect/>
          </a:stretch>
        </p:blipFill>
        <p:spPr>
          <a:xfrm>
            <a:off x="2814637" y="5073005"/>
            <a:ext cx="4213215" cy="688853"/>
          </a:xfrm>
          <a:prstGeom prst="rect">
            <a:avLst/>
          </a:prstGeom>
          <a:ln w="12700">
            <a:miter lim="400000"/>
          </a:ln>
        </p:spPr>
      </p:pic>
      <p:sp>
        <p:nvSpPr>
          <p:cNvPr id="603" name="Dirichlet smoothing"/>
          <p:cNvSpPr txBox="1"/>
          <p:nvPr/>
        </p:nvSpPr>
        <p:spPr>
          <a:xfrm>
            <a:off x="8656899" y="5211182"/>
            <a:ext cx="412068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Dirichlet smoothing</a:t>
            </a:r>
          </a:p>
        </p:txBody>
      </p:sp>
      <p:sp>
        <p:nvSpPr>
          <p:cNvPr id="604" name="Line"/>
          <p:cNvSpPr/>
          <p:nvPr/>
        </p:nvSpPr>
        <p:spPr>
          <a:xfrm flipV="1">
            <a:off x="6613526" y="5512450"/>
            <a:ext cx="1" cy="569752"/>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05" name="corpus unigram LM"/>
          <p:cNvSpPr txBox="1"/>
          <p:nvPr/>
        </p:nvSpPr>
        <p:spPr>
          <a:xfrm>
            <a:off x="5500970" y="6123078"/>
            <a:ext cx="3353429"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corpus unigram LM</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Estima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Estimating </a:t>
            </a:r>
          </a:p>
        </p:txBody>
      </p:sp>
      <p:sp>
        <p:nvSpPr>
          <p:cNvPr id="6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11" name="Dirichlet smoothing…"/>
          <p:cNvSpPr txBox="1"/>
          <p:nvPr>
            <p:ph type="body" idx="4294967295"/>
          </p:nvPr>
        </p:nvSpPr>
        <p:spPr>
          <a:xfrm>
            <a:off x="600769" y="1544531"/>
            <a:ext cx="10844061" cy="325947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Dirichlet smoothing</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Jelinek-Mercer smoothing</a:t>
            </a:r>
          </a:p>
        </p:txBody>
      </p:sp>
      <p:pic>
        <p:nvPicPr>
          <p:cNvPr id="612" name="latex-image-1.pdf" descr="latex-image-1.pdf"/>
          <p:cNvPicPr>
            <a:picLocks noChangeAspect="1"/>
          </p:cNvPicPr>
          <p:nvPr/>
        </p:nvPicPr>
        <p:blipFill>
          <a:blip r:embed="rId3">
            <a:extLst/>
          </a:blip>
          <a:stretch>
            <a:fillRect/>
          </a:stretch>
        </p:blipFill>
        <p:spPr>
          <a:xfrm>
            <a:off x="2550765" y="639955"/>
            <a:ext cx="1305212" cy="282415"/>
          </a:xfrm>
          <a:prstGeom prst="rect">
            <a:avLst/>
          </a:prstGeom>
          <a:ln w="12700">
            <a:miter lim="400000"/>
          </a:ln>
        </p:spPr>
      </p:pic>
      <p:pic>
        <p:nvPicPr>
          <p:cNvPr id="613" name="latex-image-1.pdf" descr="latex-image-1.pdf"/>
          <p:cNvPicPr>
            <a:picLocks noChangeAspect="1"/>
          </p:cNvPicPr>
          <p:nvPr/>
        </p:nvPicPr>
        <p:blipFill>
          <a:blip r:embed="rId4">
            <a:extLst/>
          </a:blip>
          <a:stretch>
            <a:fillRect/>
          </a:stretch>
        </p:blipFill>
        <p:spPr>
          <a:xfrm>
            <a:off x="1562428" y="2268262"/>
            <a:ext cx="8199635" cy="769821"/>
          </a:xfrm>
          <a:prstGeom prst="rect">
            <a:avLst/>
          </a:prstGeom>
          <a:ln w="12700">
            <a:miter lim="400000"/>
          </a:ln>
        </p:spPr>
      </p:pic>
      <p:pic>
        <p:nvPicPr>
          <p:cNvPr id="614" name="latex-image-1.pdf" descr="latex-image-1.pdf"/>
          <p:cNvPicPr>
            <a:picLocks noChangeAspect="1"/>
          </p:cNvPicPr>
          <p:nvPr/>
        </p:nvPicPr>
        <p:blipFill>
          <a:blip r:embed="rId5">
            <a:extLst/>
          </a:blip>
          <a:stretch>
            <a:fillRect/>
          </a:stretch>
        </p:blipFill>
        <p:spPr>
          <a:xfrm>
            <a:off x="1549228" y="5162450"/>
            <a:ext cx="7021147" cy="727477"/>
          </a:xfrm>
          <a:prstGeom prst="rect">
            <a:avLst/>
          </a:prstGeom>
          <a:ln w="12700">
            <a:miter lim="400000"/>
          </a:ln>
        </p:spPr>
      </p:pic>
      <p:pic>
        <p:nvPicPr>
          <p:cNvPr id="615" name="Image" descr="Image"/>
          <p:cNvPicPr>
            <a:picLocks noChangeAspect="1"/>
          </p:cNvPicPr>
          <p:nvPr/>
        </p:nvPicPr>
        <p:blipFill>
          <a:blip r:embed="rId6">
            <a:extLst/>
          </a:blip>
          <a:stretch>
            <a:fillRect/>
          </a:stretch>
        </p:blipFill>
        <p:spPr>
          <a:xfrm>
            <a:off x="1602960" y="4383975"/>
            <a:ext cx="4197970" cy="26642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9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00"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101" name="Image" descr="Image"/>
          <p:cNvPicPr>
            <a:picLocks noChangeAspect="1"/>
          </p:cNvPicPr>
          <p:nvPr/>
        </p:nvPicPr>
        <p:blipFill>
          <a:blip r:embed="rId3">
            <a:extLst/>
          </a:blip>
          <a:stretch>
            <a:fillRect/>
          </a:stretch>
        </p:blipFill>
        <p:spPr>
          <a:xfrm>
            <a:off x="954059" y="2513134"/>
            <a:ext cx="7402371" cy="3475127"/>
          </a:xfrm>
          <a:prstGeom prst="rect">
            <a:avLst/>
          </a:prstGeom>
          <a:ln w="12700">
            <a:miter lim="400000"/>
          </a:ln>
        </p:spPr>
      </p:pic>
      <p:sp>
        <p:nvSpPr>
          <p:cNvPr id="108" name="Connection Line"/>
          <p:cNvSpPr/>
          <p:nvPr/>
        </p:nvSpPr>
        <p:spPr>
          <a:xfrm>
            <a:off x="4655244" y="4213719"/>
            <a:ext cx="1674649" cy="1267101"/>
          </a:xfrm>
          <a:custGeom>
            <a:avLst/>
            <a:gdLst/>
            <a:ahLst/>
            <a:cxnLst>
              <a:cxn ang="0">
                <a:pos x="wd2" y="hd2"/>
              </a:cxn>
              <a:cxn ang="5400000">
                <a:pos x="wd2" y="hd2"/>
              </a:cxn>
              <a:cxn ang="10800000">
                <a:pos x="wd2" y="hd2"/>
              </a:cxn>
              <a:cxn ang="16200000">
                <a:pos x="wd2" y="hd2"/>
              </a:cxn>
            </a:cxnLst>
            <a:rect l="0" t="0" r="r" b="b"/>
            <a:pathLst>
              <a:path w="21600" h="19562" fill="norm" stroke="1" extrusionOk="0">
                <a:moveTo>
                  <a:pt x="21600" y="19562"/>
                </a:moveTo>
                <a:cubicBezTo>
                  <a:pt x="19886" y="4292"/>
                  <a:pt x="12686" y="-2038"/>
                  <a:pt x="0" y="571"/>
                </a:cubicBezTo>
              </a:path>
            </a:pathLst>
          </a:custGeom>
          <a:ln w="25400">
            <a:solidFill>
              <a:srgbClr val="FF2600"/>
            </a:solidFill>
            <a:tailEnd type="triangle"/>
          </a:ln>
          <a:effectLst>
            <a:outerShdw sx="100000" sy="100000" kx="0" ky="0" algn="b" rotWithShape="0" blurRad="38100" dist="23000" dir="5400000">
              <a:srgbClr val="000000">
                <a:alpha val="35000"/>
              </a:srgbClr>
            </a:outerShdw>
          </a:effectLst>
        </p:spPr>
        <p:txBody>
          <a:bodyPr/>
          <a:lstStyle/>
          <a:p>
            <a:pPr/>
          </a:p>
        </p:txBody>
      </p:sp>
      <p:pic>
        <p:nvPicPr>
          <p:cNvPr id="103" name="latex-image-1.pdf" descr="latex-image-1.pdf"/>
          <p:cNvPicPr>
            <a:picLocks noChangeAspect="1"/>
          </p:cNvPicPr>
          <p:nvPr/>
        </p:nvPicPr>
        <p:blipFill>
          <a:blip r:embed="rId4">
            <a:extLst/>
          </a:blip>
          <a:stretch>
            <a:fillRect/>
          </a:stretch>
        </p:blipFill>
        <p:spPr>
          <a:xfrm>
            <a:off x="401439" y="6136398"/>
            <a:ext cx="8899467" cy="285835"/>
          </a:xfrm>
          <a:prstGeom prst="rect">
            <a:avLst/>
          </a:prstGeom>
          <a:ln w="12700">
            <a:miter lim="400000"/>
          </a:ln>
        </p:spPr>
      </p:pic>
      <p:sp>
        <p:nvSpPr>
          <p:cNvPr id="104" name="Rectangle"/>
          <p:cNvSpPr/>
          <p:nvPr/>
        </p:nvSpPr>
        <p:spPr>
          <a:xfrm>
            <a:off x="3365500" y="5993714"/>
            <a:ext cx="2579490" cy="577107"/>
          </a:xfrm>
          <a:prstGeom prst="rect">
            <a:avLst/>
          </a:prstGeom>
          <a:ln w="50800">
            <a:solidFill>
              <a:srgbClr val="FF2600"/>
            </a:solidFill>
          </a:ln>
        </p:spPr>
        <p:txBody>
          <a:bodyPr lIns="45718" tIns="45718" rIns="45718" bIns="45718" anchor="ctr"/>
          <a:lstStyle/>
          <a:p>
            <a:pPr/>
          </a:p>
        </p:txBody>
      </p:sp>
      <p:pic>
        <p:nvPicPr>
          <p:cNvPr id="105" name="latex-image-1.pdf" descr="latex-image-1.pdf"/>
          <p:cNvPicPr>
            <a:picLocks noChangeAspect="1"/>
          </p:cNvPicPr>
          <p:nvPr/>
        </p:nvPicPr>
        <p:blipFill>
          <a:blip r:embed="rId5">
            <a:extLst/>
          </a:blip>
          <a:stretch>
            <a:fillRect/>
          </a:stretch>
        </p:blipFill>
        <p:spPr>
          <a:xfrm>
            <a:off x="9019033" y="3450927"/>
            <a:ext cx="881775" cy="246077"/>
          </a:xfrm>
          <a:prstGeom prst="rect">
            <a:avLst/>
          </a:prstGeom>
          <a:ln w="12700">
            <a:miter lim="400000"/>
          </a:ln>
        </p:spPr>
      </p:pic>
      <p:pic>
        <p:nvPicPr>
          <p:cNvPr id="106" name="latex-image-1.pdf" descr="latex-image-1.pdf"/>
          <p:cNvPicPr>
            <a:picLocks noChangeAspect="1"/>
          </p:cNvPicPr>
          <p:nvPr/>
        </p:nvPicPr>
        <p:blipFill>
          <a:blip r:embed="rId6">
            <a:extLst/>
          </a:blip>
          <a:stretch>
            <a:fillRect/>
          </a:stretch>
        </p:blipFill>
        <p:spPr>
          <a:xfrm>
            <a:off x="8280223" y="4131913"/>
            <a:ext cx="3743502" cy="237569"/>
          </a:xfrm>
          <a:prstGeom prst="rect">
            <a:avLst/>
          </a:prstGeom>
          <a:ln w="12700">
            <a:miter lim="400000"/>
          </a:ln>
        </p:spPr>
      </p:pic>
      <p:sp>
        <p:nvSpPr>
          <p:cNvPr id="107" name="Pivoted Document Length Normalization: http://singhal.info/pivoted-dln.pdf"/>
          <p:cNvSpPr txBox="1"/>
          <p:nvPr/>
        </p:nvSpPr>
        <p:spPr>
          <a:xfrm>
            <a:off x="493266" y="6597707"/>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0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4" grpId="1"/>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9" name="Other smoothing method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Other smoothing methods</a:t>
            </a:r>
          </a:p>
        </p:txBody>
      </p:sp>
      <p:sp>
        <p:nvSpPr>
          <p:cNvPr id="62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21" name="Additive smoothing…"/>
          <p:cNvSpPr txBox="1"/>
          <p:nvPr>
            <p:ph type="body" idx="4294967295"/>
          </p:nvPr>
        </p:nvSpPr>
        <p:spPr>
          <a:xfrm>
            <a:off x="600769" y="1544531"/>
            <a:ext cx="10867788" cy="470598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Additive smoothing</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Good-Turing smoothing</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Absolute discounting</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Kneser-ney smoothing</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Tuning parameters in smoothing models [Zhai and Lafferty 02]"/>
          <p:cNvSpPr txBox="1"/>
          <p:nvPr>
            <p:ph type="title" idx="4294967295"/>
          </p:nvPr>
        </p:nvSpPr>
        <p:spPr>
          <a:xfrm>
            <a:off x="386860" y="528637"/>
            <a:ext cx="11531349" cy="781672"/>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Tuning parameters in smoothing models [Zhai and Lafferty 02]</a:t>
            </a:r>
          </a:p>
        </p:txBody>
      </p:sp>
      <p:sp>
        <p:nvSpPr>
          <p:cNvPr id="62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27" name="latex-image-1.pdf" descr="latex-image-1.pdf"/>
          <p:cNvPicPr>
            <a:picLocks noChangeAspect="1"/>
          </p:cNvPicPr>
          <p:nvPr/>
        </p:nvPicPr>
        <p:blipFill>
          <a:blip r:embed="rId3">
            <a:extLst/>
          </a:blip>
          <a:stretch>
            <a:fillRect/>
          </a:stretch>
        </p:blipFill>
        <p:spPr>
          <a:xfrm>
            <a:off x="1562428" y="1531662"/>
            <a:ext cx="8199635" cy="769821"/>
          </a:xfrm>
          <a:prstGeom prst="rect">
            <a:avLst/>
          </a:prstGeom>
          <a:ln w="12700">
            <a:miter lim="400000"/>
          </a:ln>
        </p:spPr>
      </p:pic>
      <p:sp>
        <p:nvSpPr>
          <p:cNvPr id="628" name="Tuning parameter     using “leave-one-out” method…"/>
          <p:cNvSpPr txBox="1"/>
          <p:nvPr>
            <p:ph type="body" sz="half" idx="4294967295"/>
          </p:nvPr>
        </p:nvSpPr>
        <p:spPr>
          <a:xfrm>
            <a:off x="702369" y="2839931"/>
            <a:ext cx="11529765" cy="277471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Tuning parameter     using “leave-one-out” method </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Estimating parameter using Newton’s method (2nd derivative)</a:t>
            </a:r>
          </a:p>
        </p:txBody>
      </p:sp>
      <p:pic>
        <p:nvPicPr>
          <p:cNvPr id="629" name="latex-image-1.pdf" descr="latex-image-1.pdf"/>
          <p:cNvPicPr>
            <a:picLocks noChangeAspect="1"/>
          </p:cNvPicPr>
          <p:nvPr/>
        </p:nvPicPr>
        <p:blipFill>
          <a:blip r:embed="rId4">
            <a:extLst/>
          </a:blip>
          <a:stretch>
            <a:fillRect/>
          </a:stretch>
        </p:blipFill>
        <p:spPr>
          <a:xfrm>
            <a:off x="3605956" y="2989460"/>
            <a:ext cx="197437" cy="246796"/>
          </a:xfrm>
          <a:prstGeom prst="rect">
            <a:avLst/>
          </a:prstGeom>
          <a:ln w="12700">
            <a:miter lim="400000"/>
          </a:ln>
        </p:spPr>
      </p:pic>
      <p:pic>
        <p:nvPicPr>
          <p:cNvPr id="630" name="latex-image-1.pdf" descr="latex-image-1.pdf"/>
          <p:cNvPicPr>
            <a:picLocks noChangeAspect="1"/>
          </p:cNvPicPr>
          <p:nvPr/>
        </p:nvPicPr>
        <p:blipFill>
          <a:blip r:embed="rId5">
            <a:extLst/>
          </a:blip>
          <a:stretch>
            <a:fillRect/>
          </a:stretch>
        </p:blipFill>
        <p:spPr>
          <a:xfrm>
            <a:off x="2437358" y="3485455"/>
            <a:ext cx="5031798" cy="871966"/>
          </a:xfrm>
          <a:prstGeom prst="rect">
            <a:avLst/>
          </a:prstGeom>
          <a:ln w="12700">
            <a:miter lim="400000"/>
          </a:ln>
        </p:spPr>
      </p:pic>
      <p:sp>
        <p:nvSpPr>
          <p:cNvPr id="631" name="Line"/>
          <p:cNvSpPr/>
          <p:nvPr/>
        </p:nvSpPr>
        <p:spPr>
          <a:xfrm flipH="1">
            <a:off x="6999449" y="4106367"/>
            <a:ext cx="1044522"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32" name="remove"/>
          <p:cNvSpPr txBox="1"/>
          <p:nvPr/>
        </p:nvSpPr>
        <p:spPr>
          <a:xfrm>
            <a:off x="8167535" y="3887418"/>
            <a:ext cx="3353429"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remove </a:t>
            </a:r>
          </a:p>
        </p:txBody>
      </p:sp>
      <p:pic>
        <p:nvPicPr>
          <p:cNvPr id="633" name="latex-image-1.pdf" descr="latex-image-1.pdf"/>
          <p:cNvPicPr>
            <a:picLocks noChangeAspect="1"/>
          </p:cNvPicPr>
          <p:nvPr/>
        </p:nvPicPr>
        <p:blipFill>
          <a:blip r:embed="rId6">
            <a:extLst/>
          </a:blip>
          <a:stretch>
            <a:fillRect/>
          </a:stretch>
        </p:blipFill>
        <p:spPr>
          <a:xfrm>
            <a:off x="9384059" y="4025841"/>
            <a:ext cx="366664" cy="237253"/>
          </a:xfrm>
          <a:prstGeom prst="rect">
            <a:avLst/>
          </a:prstGeom>
          <a:ln w="12700">
            <a:miter lim="400000"/>
          </a:ln>
        </p:spPr>
      </p:pic>
      <p:sp>
        <p:nvSpPr>
          <p:cNvPr id="634" name="Two-stage language models for information retrieval"/>
          <p:cNvSpPr txBox="1"/>
          <p:nvPr/>
        </p:nvSpPr>
        <p:spPr>
          <a:xfrm>
            <a:off x="560223" y="6251450"/>
            <a:ext cx="536026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Two-stage language models for information retrieval</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Tuning parameters in smoothing models [Zhai and Lafferty 02]"/>
          <p:cNvSpPr txBox="1"/>
          <p:nvPr>
            <p:ph type="title" idx="4294967295"/>
          </p:nvPr>
        </p:nvSpPr>
        <p:spPr>
          <a:xfrm>
            <a:off x="386860" y="528637"/>
            <a:ext cx="11531349" cy="781672"/>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Tuning parameters in smoothing models [Zhai and Lafferty 02]</a:t>
            </a:r>
          </a:p>
        </p:txBody>
      </p:sp>
      <p:sp>
        <p:nvSpPr>
          <p:cNvPr id="63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40" name="Tuning parameter     using MLE for the query probability…"/>
          <p:cNvSpPr txBox="1"/>
          <p:nvPr>
            <p:ph type="body" sz="half" idx="4294967295"/>
          </p:nvPr>
        </p:nvSpPr>
        <p:spPr>
          <a:xfrm>
            <a:off x="689669" y="2576093"/>
            <a:ext cx="11531349" cy="240957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Tuning parameter     using MLE for the query probability</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Expectation-Maximization algorithm:</a:t>
            </a:r>
          </a:p>
        </p:txBody>
      </p:sp>
      <p:pic>
        <p:nvPicPr>
          <p:cNvPr id="641" name="latex-image-1.pdf" descr="latex-image-1.pdf"/>
          <p:cNvPicPr>
            <a:picLocks noChangeAspect="1"/>
          </p:cNvPicPr>
          <p:nvPr/>
        </p:nvPicPr>
        <p:blipFill>
          <a:blip r:embed="rId3">
            <a:extLst/>
          </a:blip>
          <a:stretch>
            <a:fillRect/>
          </a:stretch>
        </p:blipFill>
        <p:spPr>
          <a:xfrm>
            <a:off x="2641961" y="1503319"/>
            <a:ext cx="7021147" cy="727478"/>
          </a:xfrm>
          <a:prstGeom prst="rect">
            <a:avLst/>
          </a:prstGeom>
          <a:ln w="12700">
            <a:miter lim="400000"/>
          </a:ln>
        </p:spPr>
      </p:pic>
      <p:pic>
        <p:nvPicPr>
          <p:cNvPr id="642" name="latex-image-1.pdf" descr="latex-image-1.pdf"/>
          <p:cNvPicPr>
            <a:picLocks noChangeAspect="1"/>
          </p:cNvPicPr>
          <p:nvPr/>
        </p:nvPicPr>
        <p:blipFill>
          <a:blip r:embed="rId4">
            <a:extLst/>
          </a:blip>
          <a:stretch>
            <a:fillRect/>
          </a:stretch>
        </p:blipFill>
        <p:spPr>
          <a:xfrm>
            <a:off x="3585319" y="2737494"/>
            <a:ext cx="173377" cy="237254"/>
          </a:xfrm>
          <a:prstGeom prst="rect">
            <a:avLst/>
          </a:prstGeom>
          <a:ln w="12700">
            <a:miter lim="400000"/>
          </a:ln>
        </p:spPr>
      </p:pic>
      <p:pic>
        <p:nvPicPr>
          <p:cNvPr id="643" name="latex-image-1.pdf" descr="latex-image-1.pdf"/>
          <p:cNvPicPr>
            <a:picLocks noChangeAspect="1"/>
          </p:cNvPicPr>
          <p:nvPr/>
        </p:nvPicPr>
        <p:blipFill>
          <a:blip r:embed="rId5">
            <a:extLst/>
          </a:blip>
          <a:stretch>
            <a:fillRect/>
          </a:stretch>
        </p:blipFill>
        <p:spPr>
          <a:xfrm>
            <a:off x="2954695" y="3242071"/>
            <a:ext cx="5838490" cy="600151"/>
          </a:xfrm>
          <a:prstGeom prst="rect">
            <a:avLst/>
          </a:prstGeom>
          <a:ln w="12700">
            <a:miter lim="400000"/>
          </a:ln>
        </p:spPr>
      </p:pic>
      <p:pic>
        <p:nvPicPr>
          <p:cNvPr id="644" name="latex-image-1.pdf" descr="latex-image-1.pdf"/>
          <p:cNvPicPr>
            <a:picLocks noChangeAspect="1"/>
          </p:cNvPicPr>
          <p:nvPr/>
        </p:nvPicPr>
        <p:blipFill>
          <a:blip r:embed="rId6">
            <a:extLst/>
          </a:blip>
          <a:stretch>
            <a:fillRect/>
          </a:stretch>
        </p:blipFill>
        <p:spPr>
          <a:xfrm>
            <a:off x="2099504" y="5328525"/>
            <a:ext cx="6963998" cy="727477"/>
          </a:xfrm>
          <a:prstGeom prst="rect">
            <a:avLst/>
          </a:prstGeom>
          <a:ln w="12700">
            <a:miter lim="400000"/>
          </a:ln>
        </p:spPr>
      </p:pic>
      <p:pic>
        <p:nvPicPr>
          <p:cNvPr id="645" name="latex-image-1.pdf" descr="latex-image-1.pdf"/>
          <p:cNvPicPr>
            <a:picLocks noChangeAspect="1"/>
          </p:cNvPicPr>
          <p:nvPr/>
        </p:nvPicPr>
        <p:blipFill>
          <a:blip r:embed="rId7">
            <a:extLst/>
          </a:blip>
          <a:stretch>
            <a:fillRect/>
          </a:stretch>
        </p:blipFill>
        <p:spPr>
          <a:xfrm>
            <a:off x="2102525" y="4401934"/>
            <a:ext cx="6487195" cy="781671"/>
          </a:xfrm>
          <a:prstGeom prst="rect">
            <a:avLst/>
          </a:prstGeom>
          <a:ln w="12700">
            <a:miter lim="400000"/>
          </a:ln>
        </p:spPr>
      </p:pic>
      <p:sp>
        <p:nvSpPr>
          <p:cNvPr id="646" name="Two-stage language models for information retrieval"/>
          <p:cNvSpPr txBox="1"/>
          <p:nvPr/>
        </p:nvSpPr>
        <p:spPr>
          <a:xfrm>
            <a:off x="560223" y="6251450"/>
            <a:ext cx="536026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Two-stage language models for information retrieval</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Feedback language model [Zhai and Lafferty 01]"/>
          <p:cNvSpPr txBox="1"/>
          <p:nvPr>
            <p:ph type="title" idx="4294967295"/>
          </p:nvPr>
        </p:nvSpPr>
        <p:spPr>
          <a:xfrm>
            <a:off x="386860" y="528637"/>
            <a:ext cx="11531349" cy="781672"/>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Feedback language model [Zhai and Lafferty 01]</a:t>
            </a:r>
          </a:p>
        </p:txBody>
      </p:sp>
      <p:sp>
        <p:nvSpPr>
          <p:cNvPr id="65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52" name="Image" descr="Image"/>
          <p:cNvPicPr>
            <a:picLocks noChangeAspect="1"/>
          </p:cNvPicPr>
          <p:nvPr/>
        </p:nvPicPr>
        <p:blipFill>
          <a:blip r:embed="rId3">
            <a:extLst/>
          </a:blip>
          <a:stretch>
            <a:fillRect/>
          </a:stretch>
        </p:blipFill>
        <p:spPr>
          <a:xfrm>
            <a:off x="1651000" y="1212850"/>
            <a:ext cx="8359965" cy="4819386"/>
          </a:xfrm>
          <a:prstGeom prst="rect">
            <a:avLst/>
          </a:prstGeom>
          <a:ln w="12700">
            <a:miter lim="400000"/>
          </a:ln>
        </p:spPr>
      </p:pic>
      <p:sp>
        <p:nvSpPr>
          <p:cNvPr id="653" name="Model-based feedback in the language modeling approach to information retrieval"/>
          <p:cNvSpPr txBox="1"/>
          <p:nvPr/>
        </p:nvSpPr>
        <p:spPr>
          <a:xfrm>
            <a:off x="731591" y="6163287"/>
            <a:ext cx="948251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500"/>
              </a:lnSpc>
              <a:defRPr i="1">
                <a:solidFill>
                  <a:srgbClr val="000000"/>
                </a:solidFill>
                <a:latin typeface="Arial"/>
                <a:ea typeface="Arial"/>
                <a:cs typeface="Arial"/>
                <a:sym typeface="Arial"/>
              </a:defRPr>
            </a:lvl1pPr>
          </a:lstStyle>
          <a:p>
            <a:pPr/>
            <a:r>
              <a:t>Model-based feedback in the language modeling approach to information retrieval</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7" name="Feedback language model [Zhai and Lafferty 01]"/>
          <p:cNvSpPr txBox="1"/>
          <p:nvPr>
            <p:ph type="title" idx="4294967295"/>
          </p:nvPr>
        </p:nvSpPr>
        <p:spPr>
          <a:xfrm>
            <a:off x="386860" y="528637"/>
            <a:ext cx="11531349" cy="781672"/>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Feedback language model [Zhai and Lafferty 01]</a:t>
            </a:r>
          </a:p>
        </p:txBody>
      </p:sp>
      <p:sp>
        <p:nvSpPr>
          <p:cNvPr id="65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59" name="Rectangle"/>
          <p:cNvSpPr/>
          <p:nvPr/>
        </p:nvSpPr>
        <p:spPr>
          <a:xfrm>
            <a:off x="5630134" y="1494848"/>
            <a:ext cx="1044802" cy="744420"/>
          </a:xfrm>
          <a:prstGeom prst="rect">
            <a:avLst/>
          </a:prstGeom>
          <a:ln w="25400">
            <a:solidFill>
              <a:srgbClr val="FF2600"/>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660" name="latex-image-1.pdf" descr="latex-image-1.pdf"/>
          <p:cNvPicPr>
            <a:picLocks noChangeAspect="1"/>
          </p:cNvPicPr>
          <p:nvPr/>
        </p:nvPicPr>
        <p:blipFill>
          <a:blip r:embed="rId3">
            <a:extLst/>
          </a:blip>
          <a:stretch>
            <a:fillRect/>
          </a:stretch>
        </p:blipFill>
        <p:spPr>
          <a:xfrm>
            <a:off x="2641961" y="1503319"/>
            <a:ext cx="7021147" cy="727478"/>
          </a:xfrm>
          <a:prstGeom prst="rect">
            <a:avLst/>
          </a:prstGeom>
          <a:ln w="12700">
            <a:miter lim="400000"/>
          </a:ln>
        </p:spPr>
      </p:pic>
      <p:pic>
        <p:nvPicPr>
          <p:cNvPr id="661" name="latex-image-1.pdf" descr="latex-image-1.pdf"/>
          <p:cNvPicPr>
            <a:picLocks noChangeAspect="1"/>
          </p:cNvPicPr>
          <p:nvPr/>
        </p:nvPicPr>
        <p:blipFill>
          <a:blip r:embed="rId4">
            <a:extLst/>
          </a:blip>
          <a:stretch>
            <a:fillRect/>
          </a:stretch>
        </p:blipFill>
        <p:spPr>
          <a:xfrm>
            <a:off x="2782468" y="2423807"/>
            <a:ext cx="2489828" cy="608311"/>
          </a:xfrm>
          <a:prstGeom prst="rect">
            <a:avLst/>
          </a:prstGeom>
          <a:ln w="12700">
            <a:miter lim="400000"/>
          </a:ln>
        </p:spPr>
      </p:pic>
      <p:sp>
        <p:nvSpPr>
          <p:cNvPr id="662" name="sparsity"/>
          <p:cNvSpPr txBox="1"/>
          <p:nvPr/>
        </p:nvSpPr>
        <p:spPr>
          <a:xfrm>
            <a:off x="5706210" y="2521714"/>
            <a:ext cx="4120688"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sparsity</a:t>
            </a:r>
          </a:p>
        </p:txBody>
      </p:sp>
      <p:sp>
        <p:nvSpPr>
          <p:cNvPr id="663" name="Line"/>
          <p:cNvSpPr/>
          <p:nvPr/>
        </p:nvSpPr>
        <p:spPr>
          <a:xfrm>
            <a:off x="2338782" y="4629879"/>
            <a:ext cx="1912624"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64" name="latex-image-1.pdf" descr="latex-image-1.pdf"/>
          <p:cNvPicPr>
            <a:picLocks noChangeAspect="1"/>
          </p:cNvPicPr>
          <p:nvPr/>
        </p:nvPicPr>
        <p:blipFill>
          <a:blip r:embed="rId5">
            <a:extLst/>
          </a:blip>
          <a:stretch>
            <a:fillRect/>
          </a:stretch>
        </p:blipFill>
        <p:spPr>
          <a:xfrm>
            <a:off x="1768658" y="3708215"/>
            <a:ext cx="176360" cy="254742"/>
          </a:xfrm>
          <a:prstGeom prst="rect">
            <a:avLst/>
          </a:prstGeom>
          <a:ln w="12700">
            <a:miter lim="400000"/>
          </a:ln>
        </p:spPr>
      </p:pic>
      <p:pic>
        <p:nvPicPr>
          <p:cNvPr id="665" name="latex-image-1.pdf" descr="latex-image-1.pdf"/>
          <p:cNvPicPr>
            <a:picLocks noChangeAspect="1"/>
          </p:cNvPicPr>
          <p:nvPr/>
        </p:nvPicPr>
        <p:blipFill>
          <a:blip r:embed="rId6">
            <a:extLst/>
          </a:blip>
          <a:stretch>
            <a:fillRect/>
          </a:stretch>
        </p:blipFill>
        <p:spPr>
          <a:xfrm>
            <a:off x="1739131" y="4502508"/>
            <a:ext cx="159214" cy="254743"/>
          </a:xfrm>
          <a:prstGeom prst="rect">
            <a:avLst/>
          </a:prstGeom>
          <a:ln w="12700">
            <a:miter lim="400000"/>
          </a:ln>
        </p:spPr>
      </p:pic>
      <p:sp>
        <p:nvSpPr>
          <p:cNvPr id="666" name="Line"/>
          <p:cNvSpPr/>
          <p:nvPr/>
        </p:nvSpPr>
        <p:spPr>
          <a:xfrm>
            <a:off x="2376882" y="3860985"/>
            <a:ext cx="1912624"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67" name="latex-image-1.pdf" descr="latex-image-1.pdf"/>
          <p:cNvPicPr>
            <a:picLocks noChangeAspect="1"/>
          </p:cNvPicPr>
          <p:nvPr/>
        </p:nvPicPr>
        <p:blipFill>
          <a:blip r:embed="rId7">
            <a:extLst/>
          </a:blip>
          <a:stretch>
            <a:fillRect/>
          </a:stretch>
        </p:blipFill>
        <p:spPr>
          <a:xfrm>
            <a:off x="4723420" y="3733615"/>
            <a:ext cx="246781" cy="254742"/>
          </a:xfrm>
          <a:prstGeom prst="rect">
            <a:avLst/>
          </a:prstGeom>
          <a:ln w="12700">
            <a:miter lim="400000"/>
          </a:ln>
        </p:spPr>
      </p:pic>
      <p:pic>
        <p:nvPicPr>
          <p:cNvPr id="668" name="latex-image-1.pdf" descr="latex-image-1.pdf"/>
          <p:cNvPicPr>
            <a:picLocks noChangeAspect="1"/>
          </p:cNvPicPr>
          <p:nvPr/>
        </p:nvPicPr>
        <p:blipFill>
          <a:blip r:embed="rId8">
            <a:extLst/>
          </a:blip>
          <a:stretch>
            <a:fillRect/>
          </a:stretch>
        </p:blipFill>
        <p:spPr>
          <a:xfrm>
            <a:off x="4767232" y="4490365"/>
            <a:ext cx="246782" cy="306350"/>
          </a:xfrm>
          <a:prstGeom prst="rect">
            <a:avLst/>
          </a:prstGeom>
          <a:ln w="12700">
            <a:miter lim="400000"/>
          </a:ln>
        </p:spPr>
      </p:pic>
      <p:sp>
        <p:nvSpPr>
          <p:cNvPr id="669" name="Line"/>
          <p:cNvSpPr/>
          <p:nvPr/>
        </p:nvSpPr>
        <p:spPr>
          <a:xfrm>
            <a:off x="5183815" y="3860985"/>
            <a:ext cx="1065841" cy="385188"/>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70" name="Line"/>
          <p:cNvSpPr/>
          <p:nvPr/>
        </p:nvSpPr>
        <p:spPr>
          <a:xfrm flipV="1">
            <a:off x="5183581" y="4263190"/>
            <a:ext cx="1066258" cy="380350"/>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71" name="latex-image-1.pdf" descr="latex-image-1.pdf"/>
          <p:cNvPicPr>
            <a:picLocks noChangeAspect="1"/>
          </p:cNvPicPr>
          <p:nvPr/>
        </p:nvPicPr>
        <p:blipFill>
          <a:blip r:embed="rId9">
            <a:extLst/>
          </a:blip>
          <a:stretch>
            <a:fillRect/>
          </a:stretch>
        </p:blipFill>
        <p:spPr>
          <a:xfrm>
            <a:off x="6458952" y="4104817"/>
            <a:ext cx="1375086" cy="332824"/>
          </a:xfrm>
          <a:prstGeom prst="rect">
            <a:avLst/>
          </a:prstGeom>
          <a:ln w="12700">
            <a:miter lim="400000"/>
          </a:ln>
        </p:spPr>
      </p:pic>
      <p:pic>
        <p:nvPicPr>
          <p:cNvPr id="672" name="latex-image-1.pdf" descr="latex-image-1.pdf"/>
          <p:cNvPicPr>
            <a:picLocks noChangeAspect="1"/>
          </p:cNvPicPr>
          <p:nvPr/>
        </p:nvPicPr>
        <p:blipFill>
          <a:blip r:embed="rId10">
            <a:extLst/>
          </a:blip>
          <a:stretch>
            <a:fillRect/>
          </a:stretch>
        </p:blipFill>
        <p:spPr>
          <a:xfrm>
            <a:off x="6164991" y="5556338"/>
            <a:ext cx="1749665" cy="280287"/>
          </a:xfrm>
          <a:prstGeom prst="rect">
            <a:avLst/>
          </a:prstGeom>
          <a:ln w="12700">
            <a:miter lim="400000"/>
          </a:ln>
        </p:spPr>
      </p:pic>
      <p:sp>
        <p:nvSpPr>
          <p:cNvPr id="673" name="Line"/>
          <p:cNvSpPr/>
          <p:nvPr/>
        </p:nvSpPr>
        <p:spPr>
          <a:xfrm flipH="1">
            <a:off x="5089687" y="5645879"/>
            <a:ext cx="881562"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74" name="Line"/>
          <p:cNvSpPr/>
          <p:nvPr/>
        </p:nvSpPr>
        <p:spPr>
          <a:xfrm flipV="1">
            <a:off x="2937341" y="4702743"/>
            <a:ext cx="1664591" cy="705955"/>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75" name="Rectangle"/>
          <p:cNvSpPr/>
          <p:nvPr/>
        </p:nvSpPr>
        <p:spPr>
          <a:xfrm>
            <a:off x="6115484" y="4568919"/>
            <a:ext cx="1848679" cy="482849"/>
          </a:xfrm>
          <a:prstGeom prst="rect">
            <a:avLst/>
          </a:prstGeom>
          <a:solidFill>
            <a:srgbClr val="FFFFFF"/>
          </a:solidFill>
          <a:ln w="12700">
            <a:miter lim="400000"/>
          </a:ln>
        </p:spPr>
        <p:txBody>
          <a:bodyPr lIns="45718" tIns="45718" rIns="45718" bIns="45718" anchor="ctr"/>
          <a:lstStyle/>
          <a:p>
            <a:pPr/>
          </a:p>
        </p:txBody>
      </p:sp>
      <p:sp>
        <p:nvSpPr>
          <p:cNvPr id="676" name="Line"/>
          <p:cNvSpPr/>
          <p:nvPr/>
        </p:nvSpPr>
        <p:spPr>
          <a:xfrm>
            <a:off x="7177747" y="4629880"/>
            <a:ext cx="1" cy="60831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77" name="infer        w/  EM algo"/>
          <p:cNvSpPr txBox="1"/>
          <p:nvPr/>
        </p:nvSpPr>
        <p:spPr>
          <a:xfrm>
            <a:off x="4663898" y="5968027"/>
            <a:ext cx="2101358"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300"/>
              </a:lnSpc>
              <a:defRPr b="1" sz="1600">
                <a:solidFill>
                  <a:srgbClr val="FF2600"/>
                </a:solidFill>
                <a:latin typeface="Arial"/>
                <a:ea typeface="Arial"/>
                <a:cs typeface="Arial"/>
                <a:sym typeface="Arial"/>
              </a:defRPr>
            </a:lvl1pPr>
          </a:lstStyle>
          <a:p>
            <a:pPr/>
            <a:r>
              <a:t>infer        w/  EM algo</a:t>
            </a:r>
          </a:p>
        </p:txBody>
      </p:sp>
      <p:sp>
        <p:nvSpPr>
          <p:cNvPr id="678" name="Rectangle"/>
          <p:cNvSpPr/>
          <p:nvPr/>
        </p:nvSpPr>
        <p:spPr>
          <a:xfrm>
            <a:off x="4759757" y="4258132"/>
            <a:ext cx="261732" cy="482848"/>
          </a:xfrm>
          <a:prstGeom prst="rect">
            <a:avLst/>
          </a:prstGeom>
          <a:solidFill>
            <a:srgbClr val="FFFFFF"/>
          </a:solidFill>
          <a:ln w="12700">
            <a:miter lim="400000"/>
          </a:ln>
        </p:spPr>
        <p:txBody>
          <a:bodyPr lIns="45718" tIns="45718" rIns="45718" bIns="45718" anchor="ctr"/>
          <a:lstStyle/>
          <a:p>
            <a:pPr/>
          </a:p>
        </p:txBody>
      </p:sp>
      <p:pic>
        <p:nvPicPr>
          <p:cNvPr id="679" name="latex-image-1.pdf" descr="latex-image-1.pdf"/>
          <p:cNvPicPr>
            <a:picLocks noChangeAspect="1"/>
          </p:cNvPicPr>
          <p:nvPr/>
        </p:nvPicPr>
        <p:blipFill>
          <a:blip r:embed="rId11">
            <a:extLst/>
          </a:blip>
          <a:stretch>
            <a:fillRect/>
          </a:stretch>
        </p:blipFill>
        <p:spPr>
          <a:xfrm>
            <a:off x="4717366" y="5539786"/>
            <a:ext cx="293450" cy="355229"/>
          </a:xfrm>
          <a:prstGeom prst="rect">
            <a:avLst/>
          </a:prstGeom>
          <a:ln w="12700">
            <a:miter lim="400000"/>
          </a:ln>
        </p:spPr>
      </p:pic>
      <p:sp>
        <p:nvSpPr>
          <p:cNvPr id="680" name="Line"/>
          <p:cNvSpPr/>
          <p:nvPr/>
        </p:nvSpPr>
        <p:spPr>
          <a:xfrm flipH="1">
            <a:off x="3586601" y="5696481"/>
            <a:ext cx="881562" cy="1"/>
          </a:xfrm>
          <a:prstGeom prst="line">
            <a:avLst/>
          </a:prstGeom>
          <a:ln w="25400">
            <a:solidFill>
              <a:srgbClr val="FF2600"/>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681" name="latex-image-1.pdf" descr="latex-image-1.pdf"/>
          <p:cNvPicPr>
            <a:picLocks noChangeAspect="1"/>
          </p:cNvPicPr>
          <p:nvPr/>
        </p:nvPicPr>
        <p:blipFill>
          <a:blip r:embed="rId12">
            <a:extLst/>
          </a:blip>
          <a:stretch>
            <a:fillRect/>
          </a:stretch>
        </p:blipFill>
        <p:spPr>
          <a:xfrm>
            <a:off x="1286771" y="5539786"/>
            <a:ext cx="2275488" cy="313391"/>
          </a:xfrm>
          <a:prstGeom prst="rect">
            <a:avLst/>
          </a:prstGeom>
          <a:ln w="12700">
            <a:miter lim="400000"/>
          </a:ln>
        </p:spPr>
      </p:pic>
      <p:pic>
        <p:nvPicPr>
          <p:cNvPr id="682" name="latex-image-1.pdf" descr="latex-image-1.pdf"/>
          <p:cNvPicPr>
            <a:picLocks noChangeAspect="1"/>
          </p:cNvPicPr>
          <p:nvPr/>
        </p:nvPicPr>
        <p:blipFill>
          <a:blip r:embed="rId13">
            <a:extLst/>
          </a:blip>
          <a:stretch>
            <a:fillRect/>
          </a:stretch>
        </p:blipFill>
        <p:spPr>
          <a:xfrm>
            <a:off x="4808804" y="4533760"/>
            <a:ext cx="205210" cy="254742"/>
          </a:xfrm>
          <a:prstGeom prst="rect">
            <a:avLst/>
          </a:prstGeom>
          <a:ln w="12700">
            <a:miter lim="400000"/>
          </a:ln>
        </p:spPr>
      </p:pic>
      <p:sp>
        <p:nvSpPr>
          <p:cNvPr id="683" name="retrieve"/>
          <p:cNvSpPr txBox="1"/>
          <p:nvPr/>
        </p:nvSpPr>
        <p:spPr>
          <a:xfrm>
            <a:off x="7535288" y="4840294"/>
            <a:ext cx="881561"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300"/>
              </a:lnSpc>
              <a:defRPr b="1" sz="1600">
                <a:solidFill>
                  <a:srgbClr val="FF2600"/>
                </a:solidFill>
                <a:latin typeface="Arial"/>
                <a:ea typeface="Arial"/>
                <a:cs typeface="Arial"/>
                <a:sym typeface="Arial"/>
              </a:defRPr>
            </a:lvl1pPr>
          </a:lstStyle>
          <a:p>
            <a:pPr/>
            <a:r>
              <a:t>retrieve</a:t>
            </a:r>
          </a:p>
        </p:txBody>
      </p:sp>
      <p:sp>
        <p:nvSpPr>
          <p:cNvPr id="684" name="get document model"/>
          <p:cNvSpPr txBox="1"/>
          <p:nvPr/>
        </p:nvSpPr>
        <p:spPr>
          <a:xfrm>
            <a:off x="2449476" y="3403244"/>
            <a:ext cx="2185866"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300"/>
              </a:lnSpc>
              <a:defRPr b="1" sz="1600">
                <a:solidFill>
                  <a:srgbClr val="FF2600"/>
                </a:solidFill>
                <a:latin typeface="Arial"/>
                <a:ea typeface="Arial"/>
                <a:cs typeface="Arial"/>
                <a:sym typeface="Arial"/>
              </a:defRPr>
            </a:lvl1pPr>
          </a:lstStyle>
          <a:p>
            <a:pPr/>
            <a:r>
              <a:t>get document model</a:t>
            </a:r>
          </a:p>
        </p:txBody>
      </p:sp>
      <p:pic>
        <p:nvPicPr>
          <p:cNvPr id="685" name="latex-image-1.pdf" descr="latex-image-1.pdf"/>
          <p:cNvPicPr>
            <a:picLocks noChangeAspect="1"/>
          </p:cNvPicPr>
          <p:nvPr/>
        </p:nvPicPr>
        <p:blipFill>
          <a:blip r:embed="rId14">
            <a:extLst/>
          </a:blip>
          <a:stretch>
            <a:fillRect/>
          </a:stretch>
        </p:blipFill>
        <p:spPr>
          <a:xfrm>
            <a:off x="5229750" y="5968027"/>
            <a:ext cx="258888" cy="313391"/>
          </a:xfrm>
          <a:prstGeom prst="rect">
            <a:avLst/>
          </a:prstGeom>
          <a:ln w="12700">
            <a:miter lim="400000"/>
          </a:ln>
        </p:spPr>
      </p:pic>
      <p:sp>
        <p:nvSpPr>
          <p:cNvPr id="686" name="Model-based feedback in the language modeling approach to information retrieval"/>
          <p:cNvSpPr txBox="1"/>
          <p:nvPr/>
        </p:nvSpPr>
        <p:spPr>
          <a:xfrm>
            <a:off x="617935" y="6397978"/>
            <a:ext cx="9482518"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500"/>
              </a:lnSpc>
              <a:defRPr i="1">
                <a:solidFill>
                  <a:srgbClr val="000000"/>
                </a:solidFill>
                <a:latin typeface="Arial"/>
                <a:ea typeface="Arial"/>
                <a:cs typeface="Arial"/>
                <a:sym typeface="Arial"/>
              </a:defRPr>
            </a:lvl1pPr>
          </a:lstStyle>
          <a:p>
            <a:pPr/>
            <a:r>
              <a:t>Model-based feedback in the language modeling approach to information retrieval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65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7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5" grpId="2"/>
      <p:bldP build="whole" bldLvl="1" animBg="1" rev="0" advAuto="0" spid="678" grpId="3"/>
      <p:bldP build="whole" bldLvl="1" animBg="1" rev="0" advAuto="0" spid="659" grpId="1"/>
    </p:bldLst>
  </p:timing>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Evaluation on smoothing methods [Zhai &amp; Lafferty 02]"/>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Evaluation on smoothing methods [Zhai &amp; Lafferty 02]</a:t>
            </a:r>
          </a:p>
        </p:txBody>
      </p:sp>
      <p:sp>
        <p:nvSpPr>
          <p:cNvPr id="69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92" name="Object 2" descr="Object 2"/>
          <p:cNvPicPr>
            <a:picLocks noChangeAspect="1"/>
          </p:cNvPicPr>
          <p:nvPr/>
        </p:nvPicPr>
        <p:blipFill>
          <a:blip r:embed="rId3">
            <a:extLst/>
          </a:blip>
          <a:stretch>
            <a:fillRect/>
          </a:stretch>
        </p:blipFill>
        <p:spPr>
          <a:xfrm>
            <a:off x="2130722" y="1917700"/>
            <a:ext cx="7930556" cy="3773410"/>
          </a:xfrm>
          <a:prstGeom prst="rect">
            <a:avLst/>
          </a:prstGeom>
          <a:ln w="12700">
            <a:miter lim="400000"/>
          </a:ln>
        </p:spPr>
      </p:pic>
      <p:sp>
        <p:nvSpPr>
          <p:cNvPr id="693" name="Two-stage language models for information retrieval"/>
          <p:cNvSpPr txBox="1"/>
          <p:nvPr/>
        </p:nvSpPr>
        <p:spPr>
          <a:xfrm>
            <a:off x="560223" y="6251450"/>
            <a:ext cx="536026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Two-stage language models for information retrieval</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7" name="Evaluation on smoothing methods [Zhai &amp; Lafferty 01b]"/>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Evaluation on smoothing methods [Zhai &amp; Lafferty 01b]</a:t>
            </a:r>
          </a:p>
        </p:txBody>
      </p:sp>
      <p:sp>
        <p:nvSpPr>
          <p:cNvPr id="69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99" name="Object 3" descr="Object 3"/>
          <p:cNvPicPr>
            <a:picLocks noChangeAspect="1"/>
          </p:cNvPicPr>
          <p:nvPr/>
        </p:nvPicPr>
        <p:blipFill>
          <a:blip r:embed="rId3">
            <a:extLst/>
          </a:blip>
          <a:stretch>
            <a:fillRect/>
          </a:stretch>
        </p:blipFill>
        <p:spPr>
          <a:xfrm>
            <a:off x="1253718" y="1905000"/>
            <a:ext cx="9798539" cy="3886200"/>
          </a:xfrm>
          <a:prstGeom prst="rect">
            <a:avLst/>
          </a:prstGeom>
          <a:ln w="12700">
            <a:miter lim="400000"/>
          </a:ln>
        </p:spPr>
      </p:pic>
      <p:sp>
        <p:nvSpPr>
          <p:cNvPr id="700" name="A Comparative Study of Probabilistic and Language Models for Information Retrieval"/>
          <p:cNvSpPr txBox="1"/>
          <p:nvPr/>
        </p:nvSpPr>
        <p:spPr>
          <a:xfrm>
            <a:off x="668272" y="6048528"/>
            <a:ext cx="863455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 Comparative Study of Probabilistic and Language Models for Information Retrieval</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4" name="Comparison between BM25 and LM [Bennett et al. 200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Comparison between BM25 and LM [Bennett et al. 2008]</a:t>
            </a:r>
          </a:p>
        </p:txBody>
      </p:sp>
      <p:sp>
        <p:nvSpPr>
          <p:cNvPr id="70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706" name="Image" descr="Image"/>
          <p:cNvPicPr>
            <a:picLocks noChangeAspect="1"/>
          </p:cNvPicPr>
          <p:nvPr/>
        </p:nvPicPr>
        <p:blipFill>
          <a:blip r:embed="rId3">
            <a:extLst/>
          </a:blip>
          <a:stretch>
            <a:fillRect/>
          </a:stretch>
        </p:blipFill>
        <p:spPr>
          <a:xfrm>
            <a:off x="1830565" y="1517650"/>
            <a:ext cx="7663361" cy="4234443"/>
          </a:xfrm>
          <a:prstGeom prst="rect">
            <a:avLst/>
          </a:prstGeom>
          <a:ln w="12700">
            <a:miter lim="400000"/>
          </a:ln>
        </p:spPr>
      </p:pic>
      <p:sp>
        <p:nvSpPr>
          <p:cNvPr id="707" name="However, BM25 outperforms LM in other cases"/>
          <p:cNvSpPr txBox="1"/>
          <p:nvPr/>
        </p:nvSpPr>
        <p:spPr>
          <a:xfrm>
            <a:off x="9470129" y="2892551"/>
            <a:ext cx="2288567" cy="10728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FF2600"/>
                </a:solidFill>
                <a:latin typeface="Arial"/>
                <a:ea typeface="Arial"/>
                <a:cs typeface="Arial"/>
                <a:sym typeface="Arial"/>
              </a:defRPr>
            </a:lvl1pPr>
          </a:lstStyle>
          <a:p>
            <a:pPr/>
            <a:r>
              <a:t>However, BM25 outperforms LM in other cases</a:t>
            </a:r>
          </a:p>
        </p:txBody>
      </p:sp>
      <p:sp>
        <p:nvSpPr>
          <p:cNvPr id="708" name="A Comparative Study of Probabilistic and Language Models for Information Retrieval"/>
          <p:cNvSpPr txBox="1"/>
          <p:nvPr/>
        </p:nvSpPr>
        <p:spPr>
          <a:xfrm>
            <a:off x="668272" y="6048528"/>
            <a:ext cx="863455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 Comparative Study of Probabilistic and Language Models for Information Retrieval</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2" name="Summary on Hyperparameter tun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Summary on Hyperparameter tuning</a:t>
            </a:r>
          </a:p>
        </p:txBody>
      </p:sp>
      <p:sp>
        <p:nvSpPr>
          <p:cNvPr id="71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14" name="RSJ: no parameter…"/>
          <p:cNvSpPr txBox="1"/>
          <p:nvPr>
            <p:ph type="body" idx="4294967295"/>
          </p:nvPr>
        </p:nvSpPr>
        <p:spPr>
          <a:xfrm>
            <a:off x="600769" y="1544531"/>
            <a:ext cx="10867788" cy="470598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RSJ: no parameter</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BM25: Due to the formulation of two-Poisson, parameters are difficult to estimate, so use a parameter free version to replace it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Language model</a:t>
            </a:r>
          </a:p>
          <a:p>
            <a:pPr lvl="1" marL="800100" indent="-342900">
              <a:spcBef>
                <a:spcPts val="500"/>
              </a:spcBef>
              <a:buChar char="•"/>
              <a:defRPr sz="2400">
                <a:solidFill>
                  <a:srgbClr val="000000"/>
                </a:solidFill>
                <a:latin typeface="Arial"/>
                <a:ea typeface="Arial"/>
                <a:cs typeface="Arial"/>
                <a:sym typeface="Arial"/>
              </a:defRPr>
            </a:pPr>
            <a:r>
              <a:t>Leave-one-out</a:t>
            </a:r>
          </a:p>
          <a:p>
            <a:pPr lvl="1" marL="800100" indent="-342900">
              <a:spcBef>
                <a:spcPts val="500"/>
              </a:spcBef>
              <a:buChar char="•"/>
              <a:defRPr sz="2400">
                <a:solidFill>
                  <a:srgbClr val="000000"/>
                </a:solidFill>
                <a:latin typeface="Arial"/>
                <a:ea typeface="Arial"/>
                <a:cs typeface="Arial"/>
                <a:sym typeface="Arial"/>
              </a:defRPr>
            </a:pPr>
            <a:r>
              <a:t>EM algorithm</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Translation-based language model [Xue et al. 200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Translation-based language model [Xue et al. 2008]</a:t>
            </a:r>
          </a:p>
        </p:txBody>
      </p:sp>
      <p:sp>
        <p:nvSpPr>
          <p:cNvPr id="7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20" name="The retrieval model can benefit from incorporating knowledge in the formulation…"/>
          <p:cNvSpPr txBox="1"/>
          <p:nvPr>
            <p:ph type="body" idx="4294967295"/>
          </p:nvPr>
        </p:nvSpPr>
        <p:spPr>
          <a:xfrm>
            <a:off x="765869" y="1344494"/>
            <a:ext cx="10275997" cy="366101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retrieval model can benefit from incorporating knowledge in the formulation</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Translation matrix: </a:t>
            </a:r>
          </a:p>
        </p:txBody>
      </p:sp>
      <p:pic>
        <p:nvPicPr>
          <p:cNvPr id="721" name="latex-image-1.pdf" descr="latex-image-1.pdf"/>
          <p:cNvPicPr>
            <a:picLocks noChangeAspect="1"/>
          </p:cNvPicPr>
          <p:nvPr/>
        </p:nvPicPr>
        <p:blipFill>
          <a:blip r:embed="rId3">
            <a:extLst/>
          </a:blip>
          <a:stretch>
            <a:fillRect/>
          </a:stretch>
        </p:blipFill>
        <p:spPr>
          <a:xfrm>
            <a:off x="2918173" y="2351385"/>
            <a:ext cx="6355654" cy="1472259"/>
          </a:xfrm>
          <a:prstGeom prst="rect">
            <a:avLst/>
          </a:prstGeom>
          <a:ln w="12700">
            <a:miter lim="400000"/>
          </a:ln>
        </p:spPr>
      </p:pic>
      <p:pic>
        <p:nvPicPr>
          <p:cNvPr id="722" name="Image" descr="Image"/>
          <p:cNvPicPr>
            <a:picLocks noChangeAspect="1"/>
          </p:cNvPicPr>
          <p:nvPr/>
        </p:nvPicPr>
        <p:blipFill>
          <a:blip r:embed="rId4">
            <a:extLst/>
          </a:blip>
          <a:stretch>
            <a:fillRect/>
          </a:stretch>
        </p:blipFill>
        <p:spPr>
          <a:xfrm>
            <a:off x="6853577" y="3812825"/>
            <a:ext cx="3235104" cy="2834059"/>
          </a:xfrm>
          <a:prstGeom prst="rect">
            <a:avLst/>
          </a:prstGeom>
          <a:ln w="12700">
            <a:miter lim="400000"/>
          </a:ln>
        </p:spPr>
      </p:pic>
      <p:sp>
        <p:nvSpPr>
          <p:cNvPr id="723" name="Retrieval Models for Question and Answer Archives"/>
          <p:cNvSpPr txBox="1"/>
          <p:nvPr/>
        </p:nvSpPr>
        <p:spPr>
          <a:xfrm>
            <a:off x="668272" y="6048528"/>
            <a:ext cx="530914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Retrieval Models for Question and Answer Archives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113"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14"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115" name="Image" descr="Image"/>
          <p:cNvPicPr>
            <a:picLocks noChangeAspect="1"/>
          </p:cNvPicPr>
          <p:nvPr/>
        </p:nvPicPr>
        <p:blipFill>
          <a:blip r:embed="rId3">
            <a:extLst/>
          </a:blip>
          <a:stretch>
            <a:fillRect/>
          </a:stretch>
        </p:blipFill>
        <p:spPr>
          <a:xfrm>
            <a:off x="1911350" y="2819400"/>
            <a:ext cx="5880100" cy="787400"/>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1993900" y="3651250"/>
            <a:ext cx="5299257" cy="944283"/>
          </a:xfrm>
          <a:prstGeom prst="rect">
            <a:avLst/>
          </a:prstGeom>
          <a:ln w="12700">
            <a:miter lim="400000"/>
          </a:ln>
        </p:spPr>
      </p:pic>
      <p:sp>
        <p:nvSpPr>
          <p:cNvPr id="117" name="standard formulation for doc length normalization"/>
          <p:cNvSpPr txBox="1"/>
          <p:nvPr/>
        </p:nvSpPr>
        <p:spPr>
          <a:xfrm>
            <a:off x="3620903" y="5995741"/>
            <a:ext cx="7271247" cy="3875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standard formulation for doc length normalization</a:t>
            </a:r>
          </a:p>
        </p:txBody>
      </p:sp>
      <p:pic>
        <p:nvPicPr>
          <p:cNvPr id="118" name="Image" descr="Image"/>
          <p:cNvPicPr>
            <a:picLocks noChangeAspect="1"/>
          </p:cNvPicPr>
          <p:nvPr/>
        </p:nvPicPr>
        <p:blipFill>
          <a:blip r:embed="rId5">
            <a:extLst/>
          </a:blip>
          <a:stretch>
            <a:fillRect/>
          </a:stretch>
        </p:blipFill>
        <p:spPr>
          <a:xfrm>
            <a:off x="1715881" y="4870168"/>
            <a:ext cx="6271038" cy="850938"/>
          </a:xfrm>
          <a:prstGeom prst="rect">
            <a:avLst/>
          </a:prstGeom>
          <a:ln w="12700">
            <a:miter lim="400000"/>
          </a:ln>
        </p:spPr>
      </p:pic>
      <p:sp>
        <p:nvSpPr>
          <p:cNvPr id="119" name="Rectangle"/>
          <p:cNvSpPr/>
          <p:nvPr/>
        </p:nvSpPr>
        <p:spPr>
          <a:xfrm>
            <a:off x="2136528" y="4019445"/>
            <a:ext cx="5014001" cy="563388"/>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0" name="fixing pivot to avgdl"/>
          <p:cNvSpPr txBox="1"/>
          <p:nvPr/>
        </p:nvSpPr>
        <p:spPr>
          <a:xfrm>
            <a:off x="7799203" y="4107382"/>
            <a:ext cx="262294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fixing pivot to avgdl</a:t>
            </a:r>
          </a:p>
        </p:txBody>
      </p:sp>
      <p:sp>
        <p:nvSpPr>
          <p:cNvPr id="121" name="Line"/>
          <p:cNvSpPr/>
          <p:nvPr/>
        </p:nvSpPr>
        <p:spPr>
          <a:xfrm flipH="1">
            <a:off x="7218645" y="4290085"/>
            <a:ext cx="525142" cy="1"/>
          </a:xfrm>
          <a:prstGeom prst="line">
            <a:avLst/>
          </a:prstGeom>
          <a:ln w="25400">
            <a:solidFill>
              <a:srgbClr val="FF2600"/>
            </a:solidFill>
            <a:tailEnd type="triangle"/>
          </a:ln>
        </p:spPr>
        <p:txBody>
          <a:bodyPr lIns="45718" tIns="45718" rIns="45718" bIns="45718"/>
          <a:lstStyle/>
          <a:p>
            <a:pPr/>
          </a:p>
        </p:txBody>
      </p:sp>
      <p:sp>
        <p:nvSpPr>
          <p:cNvPr id="122" name="Line"/>
          <p:cNvSpPr/>
          <p:nvPr/>
        </p:nvSpPr>
        <p:spPr>
          <a:xfrm flipH="1">
            <a:off x="7637745" y="5284583"/>
            <a:ext cx="525142" cy="1"/>
          </a:xfrm>
          <a:prstGeom prst="line">
            <a:avLst/>
          </a:prstGeom>
          <a:ln w="25400">
            <a:solidFill>
              <a:srgbClr val="FF2600"/>
            </a:solidFill>
            <a:tailEnd type="triangle"/>
          </a:ln>
        </p:spPr>
        <p:txBody>
          <a:bodyPr lIns="45718" tIns="45718" rIns="45718" bIns="45718"/>
          <a:lstStyle/>
          <a:p>
            <a:pPr/>
          </a:p>
        </p:txBody>
      </p:sp>
      <p:pic>
        <p:nvPicPr>
          <p:cNvPr id="123" name="latex-image-1.pdf" descr="latex-image-1.pdf"/>
          <p:cNvPicPr>
            <a:picLocks noChangeAspect="1"/>
          </p:cNvPicPr>
          <p:nvPr/>
        </p:nvPicPr>
        <p:blipFill>
          <a:blip r:embed="rId6">
            <a:extLst/>
          </a:blip>
          <a:stretch>
            <a:fillRect/>
          </a:stretch>
        </p:blipFill>
        <p:spPr>
          <a:xfrm>
            <a:off x="8402191" y="4924665"/>
            <a:ext cx="1865319" cy="657449"/>
          </a:xfrm>
          <a:prstGeom prst="rect">
            <a:avLst/>
          </a:prstGeom>
          <a:ln w="12700">
            <a:miter lim="400000"/>
          </a:ln>
        </p:spPr>
      </p:pic>
      <p:sp>
        <p:nvSpPr>
          <p:cNvPr id="124" name="Pivoted Document Length Normalization: http://singhal.info/pivoted-dln.pdf"/>
          <p:cNvSpPr txBox="1"/>
          <p:nvPr/>
        </p:nvSpPr>
        <p:spPr>
          <a:xfrm>
            <a:off x="493266" y="6404329"/>
            <a:ext cx="4516273" cy="231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
                <a:solidFill>
                  <a:schemeClr val="accent4"/>
                </a:solidFill>
              </a:defRPr>
            </a:lvl1pPr>
          </a:lstStyle>
          <a:p>
            <a:pPr/>
            <a:r>
              <a:t>Pivoted Document Length Normalization: http://singhal.info/pivoted-dln.pdf</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7" name="Discussion on query lengt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Discussion on query length </a:t>
            </a:r>
          </a:p>
        </p:txBody>
      </p:sp>
      <p:sp>
        <p:nvSpPr>
          <p:cNvPr id="72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29" name="What if the query is very long?…"/>
          <p:cNvSpPr txBox="1"/>
          <p:nvPr>
            <p:ph type="body" idx="4294967295"/>
          </p:nvPr>
        </p:nvSpPr>
        <p:spPr>
          <a:xfrm>
            <a:off x="600769" y="1544531"/>
            <a:ext cx="10867788" cy="470598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What if the query is very long? </a:t>
            </a:r>
          </a:p>
          <a:p>
            <a:pPr>
              <a:spcBef>
                <a:spcPts val="500"/>
              </a:spcBef>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For example, the query is a paragraph or a document</a:t>
            </a:r>
          </a:p>
          <a:p>
            <a:pPr lvl="1" marL="800100" indent="-342900">
              <a:spcBef>
                <a:spcPts val="500"/>
              </a:spcBef>
              <a:buChar char="•"/>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The problem of retrieval is turned into a matching problem</a:t>
            </a:r>
          </a:p>
          <a:p>
            <a:pPr lvl="2" marL="1257300" indent="-342900">
              <a:spcBef>
                <a:spcPts val="500"/>
              </a:spcBef>
              <a:defRPr sz="2400">
                <a:solidFill>
                  <a:srgbClr val="000000"/>
                </a:solidFill>
                <a:latin typeface="Arial"/>
                <a:ea typeface="Arial"/>
                <a:cs typeface="Arial"/>
                <a:sym typeface="Arial"/>
              </a:defRPr>
            </a:pPr>
            <a:r>
              <a:t>i.e., semantic matching</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3" name="Deep semantic matching [Pang et al. 2016]"/>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Deep semantic matching [Pang et al. 2016]</a:t>
            </a:r>
          </a:p>
        </p:txBody>
      </p:sp>
      <p:sp>
        <p:nvSpPr>
          <p:cNvPr id="7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735" name="Image" descr="Image"/>
          <p:cNvPicPr>
            <a:picLocks noChangeAspect="1"/>
          </p:cNvPicPr>
          <p:nvPr/>
        </p:nvPicPr>
        <p:blipFill>
          <a:blip r:embed="rId3">
            <a:extLst/>
          </a:blip>
          <a:stretch>
            <a:fillRect/>
          </a:stretch>
        </p:blipFill>
        <p:spPr>
          <a:xfrm>
            <a:off x="6254583" y="3509353"/>
            <a:ext cx="4991536" cy="1678728"/>
          </a:xfrm>
          <a:prstGeom prst="rect">
            <a:avLst/>
          </a:prstGeom>
          <a:ln w="12700">
            <a:miter lim="400000"/>
          </a:ln>
        </p:spPr>
      </p:pic>
      <p:pic>
        <p:nvPicPr>
          <p:cNvPr id="736" name="Image" descr="Image"/>
          <p:cNvPicPr>
            <a:picLocks noChangeAspect="1"/>
          </p:cNvPicPr>
          <p:nvPr/>
        </p:nvPicPr>
        <p:blipFill>
          <a:blip r:embed="rId4">
            <a:extLst/>
          </a:blip>
          <a:stretch>
            <a:fillRect/>
          </a:stretch>
        </p:blipFill>
        <p:spPr>
          <a:xfrm>
            <a:off x="1363621" y="1962318"/>
            <a:ext cx="4455186" cy="4455187"/>
          </a:xfrm>
          <a:prstGeom prst="rect">
            <a:avLst/>
          </a:prstGeom>
          <a:ln w="12700">
            <a:miter lim="400000"/>
          </a:ln>
        </p:spPr>
      </p:pic>
      <p:sp>
        <p:nvSpPr>
          <p:cNvPr id="737" name="q"/>
          <p:cNvSpPr txBox="1"/>
          <p:nvPr/>
        </p:nvSpPr>
        <p:spPr>
          <a:xfrm>
            <a:off x="475132" y="3389595"/>
            <a:ext cx="23149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q</a:t>
            </a:r>
          </a:p>
        </p:txBody>
      </p:sp>
      <p:sp>
        <p:nvSpPr>
          <p:cNvPr id="738" name="v1"/>
          <p:cNvSpPr txBox="1"/>
          <p:nvPr/>
        </p:nvSpPr>
        <p:spPr>
          <a:xfrm>
            <a:off x="1451303" y="1666670"/>
            <a:ext cx="33597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v1</a:t>
            </a:r>
          </a:p>
        </p:txBody>
      </p:sp>
      <p:sp>
        <p:nvSpPr>
          <p:cNvPr id="739" name="each cell:…"/>
          <p:cNvSpPr txBox="1"/>
          <p:nvPr/>
        </p:nvSpPr>
        <p:spPr>
          <a:xfrm>
            <a:off x="6150002" y="1961530"/>
            <a:ext cx="4970261" cy="8915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each cell:</a:t>
            </a:r>
          </a:p>
          <a:p>
            <a:pPr/>
          </a:p>
          <a:p>
            <a:pPr/>
            <a:r>
              <a:t>distributed representation of words (word2vec)</a:t>
            </a:r>
          </a:p>
        </p:txBody>
      </p:sp>
      <p:sp>
        <p:nvSpPr>
          <p:cNvPr id="740" name="Rectangle"/>
          <p:cNvSpPr/>
          <p:nvPr/>
        </p:nvSpPr>
        <p:spPr>
          <a:xfrm>
            <a:off x="5303014" y="1772299"/>
            <a:ext cx="599974" cy="4835226"/>
          </a:xfrm>
          <a:prstGeom prst="rect">
            <a:avLst/>
          </a:prstGeom>
          <a:solidFill>
            <a:srgbClr val="FFFFFF"/>
          </a:solidFill>
          <a:ln w="12700">
            <a:miter lim="400000"/>
          </a:ln>
        </p:spPr>
        <p:txBody>
          <a:bodyPr lIns="45718" tIns="45718" rIns="45718" bIns="45718" anchor="ctr"/>
          <a:lstStyle/>
          <a:p>
            <a:pPr/>
          </a:p>
        </p:txBody>
      </p:sp>
      <p:sp>
        <p:nvSpPr>
          <p:cNvPr id="741" name="Rectangle"/>
          <p:cNvSpPr/>
          <p:nvPr/>
        </p:nvSpPr>
        <p:spPr>
          <a:xfrm>
            <a:off x="1184160" y="5927923"/>
            <a:ext cx="4455186" cy="4835226"/>
          </a:xfrm>
          <a:prstGeom prst="rect">
            <a:avLst/>
          </a:prstGeom>
          <a:solidFill>
            <a:srgbClr val="FFFFFF"/>
          </a:solidFill>
          <a:ln w="12700">
            <a:miter lim="400000"/>
          </a:ln>
        </p:spPr>
        <p:txBody>
          <a:bodyPr lIns="45718" tIns="45718" rIns="45718" bIns="45718" anchor="ctr"/>
          <a:lstStyle/>
          <a:p>
            <a:pPr/>
          </a:p>
        </p:txBody>
      </p:sp>
      <p:sp>
        <p:nvSpPr>
          <p:cNvPr id="742" name="w1"/>
          <p:cNvSpPr txBox="1"/>
          <p:nvPr/>
        </p:nvSpPr>
        <p:spPr>
          <a:xfrm>
            <a:off x="947725" y="1956491"/>
            <a:ext cx="39413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w1</a:t>
            </a:r>
          </a:p>
        </p:txBody>
      </p:sp>
      <p:sp>
        <p:nvSpPr>
          <p:cNvPr id="743" name="w2"/>
          <p:cNvSpPr txBox="1"/>
          <p:nvPr/>
        </p:nvSpPr>
        <p:spPr>
          <a:xfrm>
            <a:off x="947725" y="2356593"/>
            <a:ext cx="39413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w2</a:t>
            </a:r>
          </a:p>
        </p:txBody>
      </p:sp>
      <p:sp>
        <p:nvSpPr>
          <p:cNvPr id="744" name="…."/>
          <p:cNvSpPr txBox="1"/>
          <p:nvPr/>
        </p:nvSpPr>
        <p:spPr>
          <a:xfrm>
            <a:off x="966812" y="3519897"/>
            <a:ext cx="35595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745" name="wn"/>
          <p:cNvSpPr txBox="1"/>
          <p:nvPr/>
        </p:nvSpPr>
        <p:spPr>
          <a:xfrm>
            <a:off x="947725" y="5532176"/>
            <a:ext cx="399153"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wn</a:t>
            </a:r>
          </a:p>
        </p:txBody>
      </p:sp>
      <p:sp>
        <p:nvSpPr>
          <p:cNvPr id="746" name="vm"/>
          <p:cNvSpPr txBox="1"/>
          <p:nvPr/>
        </p:nvSpPr>
        <p:spPr>
          <a:xfrm>
            <a:off x="4856497" y="1666670"/>
            <a:ext cx="40585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vm</a:t>
            </a:r>
          </a:p>
        </p:txBody>
      </p:sp>
      <p:sp>
        <p:nvSpPr>
          <p:cNvPr id="747" name="v2"/>
          <p:cNvSpPr txBox="1"/>
          <p:nvPr/>
        </p:nvSpPr>
        <p:spPr>
          <a:xfrm>
            <a:off x="1774421" y="1666670"/>
            <a:ext cx="33597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v2</a:t>
            </a:r>
          </a:p>
        </p:txBody>
      </p:sp>
      <p:sp>
        <p:nvSpPr>
          <p:cNvPr id="748" name="…."/>
          <p:cNvSpPr txBox="1"/>
          <p:nvPr/>
        </p:nvSpPr>
        <p:spPr>
          <a:xfrm>
            <a:off x="3233775" y="1577804"/>
            <a:ext cx="35595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a:t>
            </a:r>
          </a:p>
        </p:txBody>
      </p:sp>
      <p:sp>
        <p:nvSpPr>
          <p:cNvPr id="749" name="d"/>
          <p:cNvSpPr txBox="1"/>
          <p:nvPr/>
        </p:nvSpPr>
        <p:spPr>
          <a:xfrm>
            <a:off x="3296004" y="1344298"/>
            <a:ext cx="23149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d</a:t>
            </a:r>
          </a:p>
        </p:txBody>
      </p:sp>
      <p:sp>
        <p:nvSpPr>
          <p:cNvPr id="750" name="A Study of MatchPyramid Models on Ad-hoc Retrieval"/>
          <p:cNvSpPr txBox="1"/>
          <p:nvPr/>
        </p:nvSpPr>
        <p:spPr>
          <a:xfrm>
            <a:off x="731591" y="6163287"/>
            <a:ext cx="948251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500"/>
              </a:lnSpc>
              <a:defRPr i="1">
                <a:solidFill>
                  <a:srgbClr val="000000"/>
                </a:solidFill>
                <a:latin typeface="Arial"/>
                <a:ea typeface="Arial"/>
                <a:cs typeface="Arial"/>
                <a:sym typeface="Arial"/>
              </a:defRPr>
            </a:lvl1pPr>
          </a:lstStyle>
          <a:p>
            <a:pPr/>
            <a:r>
              <a:t>A Study of MatchPyramid Models on Ad-hoc Retrieval</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Homework 1"/>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Homework 1</a:t>
            </a:r>
          </a:p>
        </p:txBody>
      </p:sp>
      <p:sp>
        <p:nvSpPr>
          <p:cNvPr id="755" name="Homework 1 is released in Canvas:…"/>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Homework 1 is released in Canvas:</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Implementing TF-IDF and BM25 on the LinkSO dataset:</a:t>
            </a:r>
          </a:p>
          <a:p>
            <a:pPr lvl="1" marL="800100" indent="-342900">
              <a:spcBef>
                <a:spcPts val="500"/>
              </a:spcBef>
              <a:buChar char="•"/>
              <a:defRPr sz="2200">
                <a:solidFill>
                  <a:srgbClr val="000000"/>
                </a:solidFill>
                <a:latin typeface="Arial"/>
                <a:ea typeface="Arial"/>
                <a:cs typeface="Arial"/>
                <a:sym typeface="Arial"/>
              </a:defRPr>
            </a:pPr>
            <a:r>
              <a:rPr u="sng">
                <a:solidFill>
                  <a:srgbClr val="0000FF"/>
                </a:solidFill>
                <a:uFill>
                  <a:solidFill>
                    <a:srgbClr val="0000FF"/>
                  </a:solidFill>
                </a:uFill>
                <a:hlinkClick r:id="rId3" invalidUrl="" action="" tgtFrame="" tooltip="" history="1" highlightClick="0" endSnd="0"/>
              </a:rPr>
              <a:t>https://sit.instructure.com/courses/44342/assignments/218604</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Pop quiz"/>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Pop quiz</a:t>
            </a:r>
          </a:p>
        </p:txBody>
      </p:sp>
      <p:sp>
        <p:nvSpPr>
          <p:cNvPr id="12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30" name="Suppose we have one query and two documents:…"/>
          <p:cNvSpPr txBox="1"/>
          <p:nvPr>
            <p:ph type="body" idx="4294967295"/>
          </p:nvPr>
        </p:nvSpPr>
        <p:spPr>
          <a:xfrm>
            <a:off x="600769" y="1544531"/>
            <a:ext cx="10550771" cy="548998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Suppose we have one query and two documents:</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we use the vector space model </a:t>
            </a:r>
            <a:r>
              <a:rPr b="1">
                <a:solidFill>
                  <a:srgbClr val="FF2600"/>
                </a:solidFill>
              </a:rPr>
              <a:t>without</a:t>
            </a:r>
            <a:r>
              <a:t> IDF, which document has the highest and the lowest score?</a:t>
            </a:r>
          </a:p>
          <a:p>
            <a:pPr lvl="1" marL="1036052" indent="-401052">
              <a:spcBef>
                <a:spcPts val="500"/>
              </a:spcBef>
              <a:buFontTx/>
              <a:buAutoNum type="alphaUcPeriod" startAt="1"/>
              <a:defRPr sz="2400">
                <a:solidFill>
                  <a:srgbClr val="000000"/>
                </a:solidFill>
                <a:latin typeface="Arial"/>
                <a:ea typeface="Arial"/>
                <a:cs typeface="Arial"/>
                <a:sym typeface="Arial"/>
              </a:defRPr>
            </a:pPr>
            <a:r>
              <a:t>d1, d2</a:t>
            </a:r>
          </a:p>
          <a:p>
            <a:pPr lvl="1" marL="1036052" indent="-401052">
              <a:spcBef>
                <a:spcPts val="500"/>
              </a:spcBef>
              <a:buFontTx/>
              <a:buAutoNum type="alphaUcPeriod" startAt="1"/>
              <a:defRPr sz="2400">
                <a:solidFill>
                  <a:srgbClr val="000000"/>
                </a:solidFill>
                <a:latin typeface="Arial"/>
                <a:ea typeface="Arial"/>
                <a:cs typeface="Arial"/>
                <a:sym typeface="Arial"/>
              </a:defRPr>
            </a:pPr>
            <a:r>
              <a:t>d1, d3</a:t>
            </a:r>
          </a:p>
          <a:p>
            <a:pPr lvl="1" marL="1036052" indent="-401052">
              <a:spcBef>
                <a:spcPts val="500"/>
              </a:spcBef>
              <a:buFontTx/>
              <a:buAutoNum type="alphaUcPeriod" startAt="1"/>
              <a:defRPr sz="2400">
                <a:solidFill>
                  <a:srgbClr val="000000"/>
                </a:solidFill>
                <a:latin typeface="Arial"/>
                <a:ea typeface="Arial"/>
                <a:cs typeface="Arial"/>
                <a:sym typeface="Arial"/>
              </a:defRPr>
            </a:pPr>
            <a:r>
              <a:t>d3, d1</a:t>
            </a:r>
          </a:p>
          <a:p>
            <a:pPr lvl="1" marL="1036052" indent="-401052">
              <a:spcBef>
                <a:spcPts val="500"/>
              </a:spcBef>
              <a:buFontTx/>
              <a:buAutoNum type="alphaUcPeriod" startAt="1"/>
              <a:defRPr sz="2400">
                <a:solidFill>
                  <a:srgbClr val="000000"/>
                </a:solidFill>
                <a:latin typeface="Arial"/>
                <a:ea typeface="Arial"/>
                <a:cs typeface="Arial"/>
                <a:sym typeface="Arial"/>
              </a:defRPr>
            </a:pPr>
            <a:r>
              <a:t>d3, d2</a:t>
            </a:r>
          </a:p>
        </p:txBody>
      </p:sp>
      <p:sp>
        <p:nvSpPr>
          <p:cNvPr id="131" name="q = “covid 19”…"/>
          <p:cNvSpPr txBox="1"/>
          <p:nvPr/>
        </p:nvSpPr>
        <p:spPr>
          <a:xfrm>
            <a:off x="1375727" y="2099623"/>
            <a:ext cx="9000855" cy="18535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“covid 19”</a:t>
            </a:r>
          </a:p>
          <a:p>
            <a:pPr marL="342900" indent="-342900">
              <a:spcBef>
                <a:spcPts val="500"/>
              </a:spcBef>
              <a:buSzPct val="100000"/>
              <a:buFont typeface="Arial"/>
              <a:buChar char="•"/>
              <a:defRPr sz="2400">
                <a:solidFill>
                  <a:srgbClr val="000000"/>
                </a:solidFill>
                <a:latin typeface="Arial"/>
                <a:ea typeface="Arial"/>
                <a:cs typeface="Arial"/>
                <a:sym typeface="Arial"/>
              </a:defRPr>
            </a:pPr>
            <a:r>
              <a:t>d1 = “covid patient”</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“19 99 car wash”</a:t>
            </a:r>
          </a:p>
          <a:p>
            <a:pPr marL="342900" indent="-342900">
              <a:spcBef>
                <a:spcPts val="500"/>
              </a:spcBef>
              <a:buSzPct val="100000"/>
              <a:buFont typeface="Arial"/>
              <a:buChar char="•"/>
              <a:defRPr sz="2400">
                <a:solidFill>
                  <a:srgbClr val="000000"/>
                </a:solidFill>
                <a:latin typeface="Arial"/>
                <a:ea typeface="Arial"/>
                <a:cs typeface="Arial"/>
                <a:sym typeface="Arial"/>
              </a:defRPr>
            </a:pPr>
            <a:r>
              <a:t>d3 = “19 street covid testing facility is reopened next week”</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35" name="Answe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Answer</a:t>
            </a:r>
          </a:p>
        </p:txBody>
      </p:sp>
      <p:sp>
        <p:nvSpPr>
          <p:cNvPr id="136"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37" name="Recall the VS model:…"/>
          <p:cNvSpPr txBox="1"/>
          <p:nvPr>
            <p:ph type="body" idx="4294967295"/>
          </p:nvPr>
        </p:nvSpPr>
        <p:spPr>
          <a:xfrm>
            <a:off x="600769" y="1544531"/>
            <a:ext cx="10550771" cy="548998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Recall the VS model:</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score(q, doc1) = 1/sqrt(2)/sqrt(2) = 0.4999, score(q, doc2) = 1/sqrt(2)/sqrt(4) = 0.3535, score(q, doc3) = 2/sqrt(2)/sqrt(9) = 0.4714</a:t>
            </a:r>
          </a:p>
          <a:p>
            <a:pPr>
              <a:spcBef>
                <a:spcPts val="500"/>
              </a:spcBef>
              <a:defRPr sz="2400">
                <a:solidFill>
                  <a:srgbClr val="000000"/>
                </a:solidFill>
                <a:latin typeface="Arial"/>
                <a:ea typeface="Arial"/>
                <a:cs typeface="Arial"/>
                <a:sym typeface="Arial"/>
              </a:defRPr>
            </a:pPr>
            <a:r>
              <a:t>Therefore the answer is C: doc1 &gt; doc3 &gt; doc2</a:t>
            </a:r>
          </a:p>
        </p:txBody>
      </p:sp>
      <p:sp>
        <p:nvSpPr>
          <p:cNvPr id="138" name="q = “covid 19”…"/>
          <p:cNvSpPr txBox="1"/>
          <p:nvPr/>
        </p:nvSpPr>
        <p:spPr>
          <a:xfrm>
            <a:off x="1375727" y="2827745"/>
            <a:ext cx="9000855" cy="185353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“covid 19”</a:t>
            </a:r>
          </a:p>
          <a:p>
            <a:pPr marL="342900" indent="-342900">
              <a:spcBef>
                <a:spcPts val="500"/>
              </a:spcBef>
              <a:buSzPct val="100000"/>
              <a:buFont typeface="Arial"/>
              <a:buChar char="•"/>
              <a:defRPr sz="2400">
                <a:solidFill>
                  <a:srgbClr val="000000"/>
                </a:solidFill>
                <a:latin typeface="Arial"/>
                <a:ea typeface="Arial"/>
                <a:cs typeface="Arial"/>
                <a:sym typeface="Arial"/>
              </a:defRPr>
            </a:pPr>
            <a:r>
              <a:t>doc1 = “covid patient”</a:t>
            </a:r>
          </a:p>
          <a:p>
            <a:pPr marL="342900" indent="-342900">
              <a:spcBef>
                <a:spcPts val="500"/>
              </a:spcBef>
              <a:buSzPct val="100000"/>
              <a:buFont typeface="Arial"/>
              <a:buChar char="•"/>
              <a:defRPr sz="2400">
                <a:solidFill>
                  <a:srgbClr val="000000"/>
                </a:solidFill>
                <a:latin typeface="Arial"/>
                <a:ea typeface="Arial"/>
                <a:cs typeface="Arial"/>
                <a:sym typeface="Arial"/>
              </a:defRPr>
            </a:pPr>
            <a:r>
              <a:t>doc2 = “19 99 car wash”</a:t>
            </a:r>
          </a:p>
          <a:p>
            <a:pPr marL="342900" indent="-342900">
              <a:spcBef>
                <a:spcPts val="500"/>
              </a:spcBef>
              <a:buSzPct val="100000"/>
              <a:buFont typeface="Arial"/>
              <a:buChar char="•"/>
              <a:defRPr sz="2400">
                <a:solidFill>
                  <a:srgbClr val="000000"/>
                </a:solidFill>
                <a:latin typeface="Arial"/>
                <a:ea typeface="Arial"/>
                <a:cs typeface="Arial"/>
                <a:sym typeface="Arial"/>
              </a:defRPr>
            </a:pPr>
            <a:r>
              <a:t>doc3 = “19 street covid testing facility is reopen next week”</a:t>
            </a:r>
          </a:p>
        </p:txBody>
      </p:sp>
      <p:pic>
        <p:nvPicPr>
          <p:cNvPr id="139" name="latex-image-1.pdf" descr="latex-image-1.pdf"/>
          <p:cNvPicPr>
            <a:picLocks noChangeAspect="1"/>
          </p:cNvPicPr>
          <p:nvPr/>
        </p:nvPicPr>
        <p:blipFill>
          <a:blip r:embed="rId3">
            <a:extLst/>
          </a:blip>
          <a:stretch>
            <a:fillRect/>
          </a:stretch>
        </p:blipFill>
        <p:spPr>
          <a:xfrm>
            <a:off x="1475698" y="2039587"/>
            <a:ext cx="2723715" cy="65744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Lecture 2"/>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Lecture 2</a:t>
            </a:r>
          </a:p>
        </p:txBody>
      </p:sp>
      <p:sp>
        <p:nvSpPr>
          <p:cNvPr id="144"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45" name="Review of fundamentals in stats…"/>
          <p:cNvSpPr txBox="1"/>
          <p:nvPr>
            <p:ph type="body" idx="4294967295"/>
          </p:nvPr>
        </p:nvSpPr>
        <p:spPr>
          <a:xfrm>
            <a:off x="600769" y="1544531"/>
            <a:ext cx="10284481" cy="424248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Review of fundamentals in stats</a:t>
            </a:r>
          </a:p>
          <a:p>
            <a:pPr lvl="1" marL="800100" indent="-342900">
              <a:spcBef>
                <a:spcPts val="500"/>
              </a:spcBef>
              <a:buChar char="•"/>
              <a:defRPr sz="2400">
                <a:solidFill>
                  <a:srgbClr val="000000"/>
                </a:solidFill>
                <a:latin typeface="Arial"/>
                <a:ea typeface="Arial"/>
                <a:cs typeface="Arial"/>
                <a:sym typeface="Arial"/>
              </a:defRPr>
            </a:pPr>
            <a:r>
              <a:t>Random variables, Bayes rules, maximum likelihood estimation</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Probabilistic ranking principle</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Probability retrieval models</a:t>
            </a:r>
          </a:p>
          <a:p>
            <a:pPr lvl="1" marL="800100" indent="-342900">
              <a:spcBef>
                <a:spcPts val="500"/>
              </a:spcBef>
              <a:buChar char="•"/>
              <a:defRPr sz="2400">
                <a:solidFill>
                  <a:srgbClr val="000000"/>
                </a:solidFill>
                <a:latin typeface="Arial"/>
                <a:ea typeface="Arial"/>
                <a:cs typeface="Arial"/>
                <a:sym typeface="Arial"/>
              </a:defRPr>
            </a:pPr>
            <a:r>
              <a:t>Model 1: Robertson &amp; Spark Jones model (RSJ model)</a:t>
            </a:r>
          </a:p>
          <a:p>
            <a:pPr lvl="1" marL="800100" indent="-342900">
              <a:spcBef>
                <a:spcPts val="500"/>
              </a:spcBef>
              <a:buChar char="•"/>
              <a:defRPr sz="2400">
                <a:solidFill>
                  <a:srgbClr val="000000"/>
                </a:solidFill>
                <a:latin typeface="Arial"/>
                <a:ea typeface="Arial"/>
                <a:cs typeface="Arial"/>
                <a:sym typeface="Arial"/>
              </a:defRPr>
            </a:pPr>
            <a:r>
              <a:t>Model 2: BM25 model</a:t>
            </a:r>
          </a:p>
          <a:p>
            <a:pPr lvl="1" marL="800100" indent="-342900">
              <a:spcBef>
                <a:spcPts val="500"/>
              </a:spcBef>
              <a:buChar char="•"/>
              <a:defRPr sz="2400">
                <a:solidFill>
                  <a:srgbClr val="000000"/>
                </a:solidFill>
                <a:latin typeface="Arial"/>
                <a:ea typeface="Arial"/>
                <a:cs typeface="Arial"/>
                <a:sym typeface="Arial"/>
              </a:defRPr>
            </a:pPr>
            <a:r>
              <a:t>Model 3: Language model based retrieval model</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Random variabl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Random variables</a:t>
            </a:r>
          </a:p>
        </p:txBody>
      </p:sp>
      <p:sp>
        <p:nvSpPr>
          <p:cNvPr id="150"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1" name="Random variables: biased coin"/>
          <p:cNvSpPr txBox="1"/>
          <p:nvPr>
            <p:ph type="body" sz="quarter" idx="4294967295"/>
          </p:nvPr>
        </p:nvSpPr>
        <p:spPr>
          <a:xfrm>
            <a:off x="704304" y="1544531"/>
            <a:ext cx="9915883" cy="657449"/>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Random variables: biased coin</a:t>
            </a:r>
          </a:p>
        </p:txBody>
      </p:sp>
      <p:pic>
        <p:nvPicPr>
          <p:cNvPr id="152" name="Image" descr="Image"/>
          <p:cNvPicPr>
            <a:picLocks noChangeAspect="1"/>
          </p:cNvPicPr>
          <p:nvPr/>
        </p:nvPicPr>
        <p:blipFill>
          <a:blip r:embed="rId3">
            <a:extLst/>
          </a:blip>
          <a:stretch>
            <a:fillRect/>
          </a:stretch>
        </p:blipFill>
        <p:spPr>
          <a:xfrm>
            <a:off x="5868935" y="1169633"/>
            <a:ext cx="1879493" cy="1252995"/>
          </a:xfrm>
          <a:prstGeom prst="rect">
            <a:avLst/>
          </a:prstGeom>
          <a:ln w="12700">
            <a:miter lim="400000"/>
          </a:ln>
        </p:spPr>
      </p:pic>
      <p:sp>
        <p:nvSpPr>
          <p:cNvPr id="153" name="sequence = 0, 1, 0, 0, 1, 1, 0, 1, 0, 1, 0, 0"/>
          <p:cNvSpPr txBox="1"/>
          <p:nvPr/>
        </p:nvSpPr>
        <p:spPr>
          <a:xfrm>
            <a:off x="761417" y="2645269"/>
            <a:ext cx="520673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sequence = 0, 1, 0, 0, 1, 1, 0, 1, 0, 1, 0, 0</a:t>
            </a:r>
          </a:p>
        </p:txBody>
      </p:sp>
      <p:sp>
        <p:nvSpPr>
          <p:cNvPr id="154" name="Bernoulli distribution:"/>
          <p:cNvSpPr txBox="1"/>
          <p:nvPr/>
        </p:nvSpPr>
        <p:spPr>
          <a:xfrm>
            <a:off x="758123" y="3325117"/>
            <a:ext cx="302201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Bernoulli distribution:</a:t>
            </a:r>
          </a:p>
        </p:txBody>
      </p:sp>
      <p:pic>
        <p:nvPicPr>
          <p:cNvPr id="155" name="latex-image-1.pdf" descr="latex-image-1.pdf"/>
          <p:cNvPicPr>
            <a:picLocks noChangeAspect="1"/>
          </p:cNvPicPr>
          <p:nvPr/>
        </p:nvPicPr>
        <p:blipFill>
          <a:blip r:embed="rId4">
            <a:extLst/>
          </a:blip>
          <a:stretch>
            <a:fillRect/>
          </a:stretch>
        </p:blipFill>
        <p:spPr>
          <a:xfrm>
            <a:off x="814266" y="4004964"/>
            <a:ext cx="3815174" cy="324510"/>
          </a:xfrm>
          <a:prstGeom prst="rect">
            <a:avLst/>
          </a:prstGeom>
          <a:ln w="12700">
            <a:miter lim="400000"/>
          </a:ln>
        </p:spPr>
      </p:pic>
      <p:sp>
        <p:nvSpPr>
          <p:cNvPr id="156" name="Parameter:"/>
          <p:cNvSpPr txBox="1"/>
          <p:nvPr/>
        </p:nvSpPr>
        <p:spPr>
          <a:xfrm>
            <a:off x="779429" y="4679072"/>
            <a:ext cx="1564031"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Parameter:</a:t>
            </a:r>
          </a:p>
        </p:txBody>
      </p:sp>
      <p:pic>
        <p:nvPicPr>
          <p:cNvPr id="157" name="latex-image-1.pdf" descr="latex-image-1.pdf"/>
          <p:cNvPicPr>
            <a:picLocks noChangeAspect="1"/>
          </p:cNvPicPr>
          <p:nvPr/>
        </p:nvPicPr>
        <p:blipFill>
          <a:blip r:embed="rId5">
            <a:extLst/>
          </a:blip>
          <a:stretch>
            <a:fillRect/>
          </a:stretch>
        </p:blipFill>
        <p:spPr>
          <a:xfrm>
            <a:off x="2424114" y="4848051"/>
            <a:ext cx="323903" cy="141189"/>
          </a:xfrm>
          <a:prstGeom prst="rect">
            <a:avLst/>
          </a:prstGeom>
          <a:ln w="12700">
            <a:miter lim="400000"/>
          </a:ln>
        </p:spPr>
      </p:pic>
      <p:sp>
        <p:nvSpPr>
          <p:cNvPr id="158" name="Observation"/>
          <p:cNvSpPr txBox="1"/>
          <p:nvPr/>
        </p:nvSpPr>
        <p:spPr>
          <a:xfrm>
            <a:off x="7250248" y="2670669"/>
            <a:ext cx="173442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Observation</a:t>
            </a:r>
          </a:p>
        </p:txBody>
      </p:sp>
      <p:sp>
        <p:nvSpPr>
          <p:cNvPr id="159" name="Rectangle"/>
          <p:cNvSpPr/>
          <p:nvPr/>
        </p:nvSpPr>
        <p:spPr>
          <a:xfrm>
            <a:off x="2177984" y="2475044"/>
            <a:ext cx="7399438" cy="632049"/>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60" name="Square"/>
          <p:cNvSpPr/>
          <p:nvPr/>
        </p:nvSpPr>
        <p:spPr>
          <a:xfrm>
            <a:off x="2604464" y="4588762"/>
            <a:ext cx="1270001" cy="1270001"/>
          </a:xfrm>
          <a:prstGeom prst="rect">
            <a:avLst/>
          </a:prstGeom>
          <a:solidFill>
            <a:srgbClr val="FFFFFF"/>
          </a:solidFill>
          <a:ln w="12700">
            <a:miter lim="400000"/>
          </a:ln>
        </p:spPr>
        <p:txBody>
          <a:bodyPr lIns="45718" tIns="45718" rIns="45718" bIns="45718" anchor="ctr"/>
          <a:lstStyle/>
          <a:p>
            <a:pPr/>
          </a:p>
        </p:txBody>
      </p:sp>
      <p:sp>
        <p:nvSpPr>
          <p:cNvPr id="161" name="Oval"/>
          <p:cNvSpPr/>
          <p:nvPr/>
        </p:nvSpPr>
        <p:spPr>
          <a:xfrm>
            <a:off x="8474653" y="3471360"/>
            <a:ext cx="1073330" cy="632050"/>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162" name="Circle"/>
          <p:cNvSpPr/>
          <p:nvPr/>
        </p:nvSpPr>
        <p:spPr>
          <a:xfrm>
            <a:off x="8766444" y="4735534"/>
            <a:ext cx="530505" cy="530505"/>
          </a:xfrm>
          <a:prstGeom prst="ellipse">
            <a:avLst/>
          </a:prstGeom>
          <a:solidFill>
            <a:srgbClr val="FFFFFF"/>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Arial"/>
                <a:ea typeface="Arial"/>
                <a:cs typeface="Arial"/>
                <a:sym typeface="Arial"/>
              </a:defRPr>
            </a:pPr>
          </a:p>
        </p:txBody>
      </p:sp>
      <p:sp>
        <p:nvSpPr>
          <p:cNvPr id="163" name="Line"/>
          <p:cNvSpPr/>
          <p:nvPr/>
        </p:nvSpPr>
        <p:spPr>
          <a:xfrm flipV="1">
            <a:off x="9011317" y="4059810"/>
            <a:ext cx="1" cy="661890"/>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pic>
        <p:nvPicPr>
          <p:cNvPr id="164" name="latex-image-1.pdf" descr="latex-image-1.pdf"/>
          <p:cNvPicPr>
            <a:picLocks noChangeAspect="1"/>
          </p:cNvPicPr>
          <p:nvPr/>
        </p:nvPicPr>
        <p:blipFill>
          <a:blip r:embed="rId6">
            <a:extLst/>
          </a:blip>
          <a:stretch>
            <a:fillRect/>
          </a:stretch>
        </p:blipFill>
        <p:spPr>
          <a:xfrm>
            <a:off x="8918996" y="4913699"/>
            <a:ext cx="225401" cy="174174"/>
          </a:xfrm>
          <a:prstGeom prst="rect">
            <a:avLst/>
          </a:prstGeom>
          <a:ln w="12700">
            <a:miter lim="400000"/>
          </a:ln>
        </p:spPr>
      </p:pic>
      <p:sp>
        <p:nvSpPr>
          <p:cNvPr id="165" name="seq"/>
          <p:cNvSpPr txBox="1"/>
          <p:nvPr/>
        </p:nvSpPr>
        <p:spPr>
          <a:xfrm>
            <a:off x="8754388" y="3581136"/>
            <a:ext cx="554617"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i="1" sz="2200">
                <a:solidFill>
                  <a:srgbClr val="000000"/>
                </a:solidFill>
                <a:latin typeface="Arial"/>
                <a:ea typeface="Arial"/>
                <a:cs typeface="Arial"/>
                <a:sym typeface="Arial"/>
              </a:defRPr>
            </a:lvl1pPr>
          </a:lstStyle>
          <a:p>
            <a:pPr/>
            <a:r>
              <a:t>seq</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